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3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C1B44-8853-B742-9A93-EEED89A4928B}" type="datetimeFigureOut">
              <a:rPr lang="nl-NL" smtClean="0"/>
              <a:t>06-06-14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DD060-374B-3643-828C-80070422B6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49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F6ACD70-4E74-6F47-8038-B24D218E0062}" type="slidenum">
              <a:rPr lang="en-US" sz="1200" b="0">
                <a:latin typeface="HelveticaNeue BoldExt" charset="0"/>
              </a:rPr>
              <a:pPr eaLnBrk="1" hangingPunct="1"/>
              <a:t>2</a:t>
            </a:fld>
            <a:endParaRPr lang="en-US" sz="1200" b="0">
              <a:latin typeface="HelveticaNeue BoldExt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4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tabLst>
                <a:tab pos="457200" algn="l"/>
              </a:tabLst>
            </a:pPr>
            <a:r>
              <a:rPr lang="en-US" b="1">
                <a:latin typeface="HelveticaNeue BoldExt" charset="0"/>
                <a:ea typeface="MS PGothic" charset="0"/>
              </a:rPr>
              <a:t>5-1	Title Slide</a:t>
            </a:r>
          </a:p>
          <a:p>
            <a:pPr eaLnBrk="1" hangingPunct="1">
              <a:buFontTx/>
              <a:buChar char="•"/>
              <a:tabLst>
                <a:tab pos="457200" algn="l"/>
              </a:tabLst>
            </a:pPr>
            <a:r>
              <a:rPr lang="en-US">
                <a:latin typeface="HelveticaNeue BoldExt" charset="0"/>
                <a:ea typeface="MS PGothic" charset="0"/>
              </a:rPr>
              <a:t>Introduce the topic and explain to the students that, based on their preparation for the course, student participation and responses are expected. </a:t>
            </a:r>
          </a:p>
          <a:p>
            <a:pPr eaLnBrk="1" hangingPunct="1">
              <a:tabLst>
                <a:tab pos="457200" algn="l"/>
              </a:tabLst>
            </a:pPr>
            <a:endParaRPr lang="en-US">
              <a:latin typeface="HelveticaNeue BoldExt" charset="0"/>
              <a:ea typeface="MS PGothic" charset="0"/>
            </a:endParaRPr>
          </a:p>
          <a:p>
            <a:pPr eaLnBrk="1" hangingPunct="1">
              <a:tabLst>
                <a:tab pos="457200" algn="l"/>
              </a:tabLst>
            </a:pPr>
            <a:r>
              <a:rPr lang="en-US" i="1">
                <a:latin typeface="HelveticaNeue BoldExt" charset="0"/>
                <a:ea typeface="MS PGothic" charset="0"/>
              </a:rPr>
              <a:t>Photograph of seatbelt injury courtesy of John Fildes, MD, FACS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B2F661D2-1B76-144A-885C-CB5FCD84B69C}" type="slidenum">
              <a:rPr lang="en-US" sz="1200" b="0">
                <a:latin typeface="HelveticaNeue BoldExt" charset="0"/>
              </a:rPr>
              <a:pPr eaLnBrk="1" hangingPunct="1"/>
              <a:t>3</a:t>
            </a:fld>
            <a:endParaRPr lang="en-US" sz="1200" b="0">
              <a:latin typeface="HelveticaNeue BoldExt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tabLst>
                <a:tab pos="406400" algn="l"/>
              </a:tabLst>
            </a:pPr>
            <a:r>
              <a:rPr lang="en-US" b="1">
                <a:latin typeface="HelveticaNeue BoldExt" charset="0"/>
                <a:ea typeface="MS PGothic" charset="0"/>
              </a:rPr>
              <a:t>5-5	Abdominal Injury:  When should you suspect abdominal injury?</a:t>
            </a:r>
          </a:p>
          <a:p>
            <a:pPr marL="228600" indent="-228600" eaLnBrk="1" hangingPunct="1">
              <a:buFontTx/>
              <a:buChar char="•"/>
              <a:tabLst>
                <a:tab pos="406400" algn="l"/>
              </a:tabLst>
            </a:pPr>
            <a:r>
              <a:rPr lang="en-US">
                <a:latin typeface="HelveticaNeue BoldExt" charset="0"/>
                <a:ea typeface="MS PGothic" charset="0"/>
              </a:rPr>
              <a:t>Elicit responses from the students.</a:t>
            </a:r>
          </a:p>
          <a:p>
            <a:pPr marL="228600" indent="-228600" eaLnBrk="1" hangingPunct="1">
              <a:buFontTx/>
              <a:buChar char="•"/>
              <a:tabLst>
                <a:tab pos="406400" algn="l"/>
              </a:tabLst>
            </a:pPr>
            <a:r>
              <a:rPr lang="en-US">
                <a:latin typeface="HelveticaNeue BoldExt" charset="0"/>
                <a:ea typeface="MS PGothic" charset="0"/>
              </a:rPr>
              <a:t>Answers appear on next slide.</a:t>
            </a:r>
          </a:p>
          <a:p>
            <a:pPr marL="228600" indent="-228600" algn="just" eaLnBrk="1" hangingPunct="1">
              <a:tabLst>
                <a:tab pos="406400" algn="l"/>
              </a:tabLst>
            </a:pPr>
            <a:endParaRPr lang="en-US">
              <a:latin typeface="CG Times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 txBox="1">
            <a:spLocks noGrp="1" noChangeArrowheads="1"/>
          </p:cNvSpPr>
          <p:nvPr/>
        </p:nvSpPr>
        <p:spPr bwMode="auto">
          <a:xfrm>
            <a:off x="3886908" y="8686288"/>
            <a:ext cx="2971092" cy="4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A4B65706-7759-EF4E-A6AF-08EF5C5D7839}" type="slidenum">
              <a:rPr lang="en-US" sz="1200">
                <a:latin typeface="HelveticaNeue BoldExt" charset="0"/>
              </a:rPr>
              <a:pPr algn="r" eaLnBrk="1" hangingPunct="1"/>
              <a:t>4</a:t>
            </a:fld>
            <a:endParaRPr lang="en-US" sz="1200">
              <a:latin typeface="HelveticaNeue BoldExt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tabLst>
                <a:tab pos="406400" algn="l"/>
              </a:tabLst>
            </a:pPr>
            <a:r>
              <a:rPr lang="en-US" b="1">
                <a:latin typeface="HelveticaNeue BoldExt" charset="0"/>
                <a:ea typeface="MS PGothic" charset="0"/>
              </a:rPr>
              <a:t>5-6	Abdominal Injury:  When should you suspect abdominal injury?</a:t>
            </a:r>
          </a:p>
          <a:p>
            <a:pPr marL="228600" indent="-228600" eaLnBrk="1" hangingPunct="1">
              <a:buFontTx/>
              <a:buChar char="•"/>
              <a:tabLst>
                <a:tab pos="406400" algn="l"/>
              </a:tabLst>
            </a:pPr>
            <a:r>
              <a:rPr lang="en-US">
                <a:latin typeface="HelveticaNeue BoldExt" charset="0"/>
                <a:ea typeface="MS PGothic" charset="0"/>
              </a:rPr>
              <a:t>The history and physical exam findings suggesting abdominal injury in blunt and penetrating trauma are listed.</a:t>
            </a:r>
          </a:p>
          <a:p>
            <a:pPr marL="228600" indent="-228600" algn="just" eaLnBrk="1" hangingPunct="1">
              <a:tabLst>
                <a:tab pos="406400" algn="l"/>
              </a:tabLst>
            </a:pPr>
            <a:endParaRPr lang="en-US">
              <a:latin typeface="CG Times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B7E3F1E-7605-F64E-B11C-FBBDEC2A2497}" type="slidenum">
              <a:rPr lang="en-US" sz="1200" b="0">
                <a:latin typeface="HelveticaNeue BoldExt" charset="0"/>
              </a:rPr>
              <a:pPr eaLnBrk="1" hangingPunct="1"/>
              <a:t>5</a:t>
            </a:fld>
            <a:endParaRPr lang="en-US" sz="1200" b="0">
              <a:latin typeface="HelveticaNeue BoldExt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tabLst>
                <a:tab pos="457200" algn="l"/>
              </a:tabLst>
            </a:pPr>
            <a:r>
              <a:rPr lang="en-US" b="1">
                <a:latin typeface="HelveticaNeue BoldExt" charset="0"/>
                <a:ea typeface="MS PGothic" charset="0"/>
              </a:rPr>
              <a:t>5-2	Case Scenario</a:t>
            </a:r>
          </a:p>
          <a:p>
            <a:pPr eaLnBrk="1" hangingPunct="1">
              <a:buFontTx/>
              <a:buChar char="•"/>
              <a:tabLst>
                <a:tab pos="457200" algn="l"/>
              </a:tabLst>
            </a:pPr>
            <a:r>
              <a:rPr lang="en-US">
                <a:latin typeface="HelveticaNeue BoldExt" charset="0"/>
                <a:ea typeface="MS PGothic" charset="0"/>
              </a:rPr>
              <a:t>The discussion of this case should emphasize the need to evaluate the abdomen first for hemorrhage quickly, and to discover other injuries that may lead to delayed mortality and morbidity.  </a:t>
            </a:r>
          </a:p>
          <a:p>
            <a:pPr eaLnBrk="1" hangingPunct="1">
              <a:buFontTx/>
              <a:buChar char="•"/>
              <a:tabLst>
                <a:tab pos="457200" algn="l"/>
              </a:tabLst>
            </a:pPr>
            <a:r>
              <a:rPr lang="en-US">
                <a:latin typeface="HelveticaNeue BoldExt" charset="0"/>
                <a:ea typeface="MS PGothic" charset="0"/>
              </a:rPr>
              <a:t>The patient is 35 years old and was involved in a high speed motor vehicle crash.  Vital signs are: BP 105/80; P 110; RR 18; and GCS 15.  He complains of pain in his chest, abdomen and pelvis.   </a:t>
            </a:r>
          </a:p>
          <a:p>
            <a:pPr eaLnBrk="1" hangingPunct="1">
              <a:buFontTx/>
              <a:buChar char="•"/>
              <a:tabLst>
                <a:tab pos="457200" algn="l"/>
              </a:tabLst>
            </a:pPr>
            <a:r>
              <a:rPr lang="en-US">
                <a:latin typeface="HelveticaNeue BoldExt" charset="0"/>
                <a:ea typeface="MS PGothic" charset="0"/>
              </a:rPr>
              <a:t>The discussion should dispense quickly with ABCs and move on to the abdominal evaluation. </a:t>
            </a:r>
          </a:p>
          <a:p>
            <a:pPr eaLnBrk="1" hangingPunct="1">
              <a:buFontTx/>
              <a:buChar char="•"/>
              <a:tabLst>
                <a:tab pos="457200" algn="l"/>
              </a:tabLst>
            </a:pPr>
            <a:r>
              <a:rPr lang="en-US">
                <a:latin typeface="HelveticaNeue BoldExt" charset="0"/>
                <a:ea typeface="MS PGothic" charset="0"/>
              </a:rPr>
              <a:t>Elicit from the students the fact that, from the mechanism of injury, history, and inspection, there is likely an abdominal injury. Ask how they would begin to evaluate it. </a:t>
            </a:r>
          </a:p>
          <a:p>
            <a:pPr eaLnBrk="1" hangingPunct="1">
              <a:tabLst>
                <a:tab pos="457200" algn="l"/>
              </a:tabLst>
            </a:pPr>
            <a:endParaRPr lang="en-GB" sz="1000">
              <a:latin typeface="CG Times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D24DACD-009C-5E4B-8F74-325795C2E5A7}" type="slidenum">
              <a:rPr lang="en-US" sz="1200" b="0">
                <a:latin typeface="HelveticaNeue BoldExt" charset="0"/>
              </a:rPr>
              <a:pPr eaLnBrk="1" hangingPunct="1"/>
              <a:t>6</a:t>
            </a:fld>
            <a:endParaRPr lang="en-US" sz="1200" b="0">
              <a:latin typeface="HelveticaNeue BoldExt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tabLst>
                <a:tab pos="406400" algn="l"/>
              </a:tabLst>
            </a:pPr>
            <a:r>
              <a:rPr lang="en-US" b="1">
                <a:latin typeface="HelveticaNeue BoldExt" charset="0"/>
                <a:ea typeface="MS PGothic" charset="0"/>
              </a:rPr>
              <a:t>5-10	Abdominal Injury:  How do I determine if there is an abdominal injury? </a:t>
            </a:r>
          </a:p>
          <a:p>
            <a:pPr eaLnBrk="1" hangingPunct="1">
              <a:buFontTx/>
              <a:buChar char="•"/>
              <a:tabLst>
                <a:tab pos="406400" algn="l"/>
              </a:tabLst>
            </a:pPr>
            <a:r>
              <a:rPr lang="en-US">
                <a:latin typeface="HelveticaNeue BoldExt" charset="0"/>
                <a:ea typeface="MS PGothic" charset="0"/>
              </a:rPr>
              <a:t>Reveal the bulleted items after eliciting responses from the student. </a:t>
            </a:r>
          </a:p>
          <a:p>
            <a:pPr eaLnBrk="1" hangingPunct="1">
              <a:buFontTx/>
              <a:buChar char="•"/>
              <a:tabLst>
                <a:tab pos="406400" algn="l"/>
              </a:tabLst>
            </a:pPr>
            <a:r>
              <a:rPr lang="en-US">
                <a:latin typeface="HelveticaNeue BoldExt" charset="0"/>
                <a:ea typeface="MS PGothic" charset="0"/>
              </a:rPr>
              <a:t>Physical exam should include inspection, auscultation, percussion, and palpation. </a:t>
            </a:r>
          </a:p>
          <a:p>
            <a:pPr eaLnBrk="1" hangingPunct="1">
              <a:buFontTx/>
              <a:buChar char="•"/>
              <a:tabLst>
                <a:tab pos="406400" algn="l"/>
              </a:tabLst>
            </a:pPr>
            <a:r>
              <a:rPr lang="en-US">
                <a:latin typeface="HelveticaNeue BoldExt" charset="0"/>
                <a:ea typeface="MS PGothic" charset="0"/>
              </a:rPr>
              <a:t>After identifying </a:t>
            </a:r>
            <a:r>
              <a:rPr lang="ja-JP" altLang="en-US">
                <a:latin typeface="HelveticaNeue BoldExt" charset="0"/>
                <a:ea typeface="MS PGothic" charset="0"/>
              </a:rPr>
              <a:t>“</a:t>
            </a:r>
            <a:r>
              <a:rPr lang="en-US" altLang="ja-JP">
                <a:latin typeface="HelveticaNeue BoldExt" charset="0"/>
                <a:ea typeface="MS PGothic" charset="0"/>
              </a:rPr>
              <a:t>auscultation,</a:t>
            </a:r>
            <a:r>
              <a:rPr lang="ja-JP" altLang="en-US">
                <a:latin typeface="HelveticaNeue BoldExt" charset="0"/>
                <a:ea typeface="MS PGothic" charset="0"/>
              </a:rPr>
              <a:t>”</a:t>
            </a:r>
            <a:r>
              <a:rPr lang="en-US" altLang="ja-JP">
                <a:latin typeface="HelveticaNeue BoldExt" charset="0"/>
                <a:ea typeface="MS PGothic" charset="0"/>
              </a:rPr>
              <a:t> ask the students where to auscultate and what to listen for. The answer: all four quadrants for the presence or absence of bowel sounds. </a:t>
            </a:r>
          </a:p>
          <a:p>
            <a:pPr eaLnBrk="1" hangingPunct="1">
              <a:buFontTx/>
              <a:buChar char="•"/>
              <a:tabLst>
                <a:tab pos="406400" algn="l"/>
              </a:tabLst>
            </a:pPr>
            <a:r>
              <a:rPr lang="en-US">
                <a:latin typeface="HelveticaNeue BoldExt" charset="0"/>
                <a:ea typeface="MS PGothic" charset="0"/>
              </a:rPr>
              <a:t>Explain that free intraperitoneal blood or gastrointestinal contents can produce an ileus. </a:t>
            </a:r>
          </a:p>
          <a:p>
            <a:pPr eaLnBrk="1" hangingPunct="1">
              <a:buFontTx/>
              <a:buChar char="•"/>
              <a:tabLst>
                <a:tab pos="406400" algn="l"/>
              </a:tabLst>
            </a:pPr>
            <a:r>
              <a:rPr lang="en-US">
                <a:latin typeface="HelveticaNeue BoldExt" charset="0"/>
                <a:ea typeface="MS PGothic" charset="0"/>
              </a:rPr>
              <a:t>Caution the students that injuries to adjacent structures also can produce an ileus when an intraabdominal injury does not exist. </a:t>
            </a:r>
          </a:p>
          <a:p>
            <a:pPr eaLnBrk="1" hangingPunct="1">
              <a:buFontTx/>
              <a:buChar char="•"/>
              <a:tabLst>
                <a:tab pos="406400" algn="l"/>
              </a:tabLst>
            </a:pPr>
            <a:r>
              <a:rPr lang="en-US">
                <a:latin typeface="HelveticaNeue BoldExt" charset="0"/>
                <a:ea typeface="MS PGothic" charset="0"/>
              </a:rPr>
              <a:t>After identifying </a:t>
            </a:r>
            <a:r>
              <a:rPr lang="ja-JP" altLang="en-US">
                <a:latin typeface="HelveticaNeue BoldExt" charset="0"/>
                <a:ea typeface="MS PGothic" charset="0"/>
              </a:rPr>
              <a:t>“</a:t>
            </a:r>
            <a:r>
              <a:rPr lang="en-US" altLang="ja-JP">
                <a:latin typeface="HelveticaNeue BoldExt" charset="0"/>
                <a:ea typeface="MS PGothic" charset="0"/>
              </a:rPr>
              <a:t>percussion,</a:t>
            </a:r>
            <a:r>
              <a:rPr lang="ja-JP" altLang="en-US">
                <a:latin typeface="HelveticaNeue BoldExt" charset="0"/>
                <a:ea typeface="MS PGothic" charset="0"/>
              </a:rPr>
              <a:t>”</a:t>
            </a:r>
            <a:r>
              <a:rPr lang="en-US" altLang="ja-JP">
                <a:latin typeface="HelveticaNeue BoldExt" charset="0"/>
                <a:ea typeface="MS PGothic" charset="0"/>
              </a:rPr>
              <a:t> ask the students about subtle signs of peritonitis, tympanitic sounds, and diffuse dullness. Obvious pain and involuntary guarding are indicative of rebound, and further maneuvers to elicit it (</a:t>
            </a:r>
            <a:r>
              <a:rPr lang="ja-JP" altLang="en-US">
                <a:latin typeface="HelveticaNeue BoldExt" charset="0"/>
                <a:ea typeface="MS PGothic" charset="0"/>
              </a:rPr>
              <a:t>“</a:t>
            </a:r>
            <a:r>
              <a:rPr lang="en-US" altLang="ja-JP">
                <a:latin typeface="HelveticaNeue BoldExt" charset="0"/>
                <a:ea typeface="MS PGothic" charset="0"/>
              </a:rPr>
              <a:t>Does it hurt worse when I push in or let off?</a:t>
            </a:r>
            <a:r>
              <a:rPr lang="ja-JP" altLang="en-US">
                <a:latin typeface="HelveticaNeue BoldExt" charset="0"/>
                <a:ea typeface="MS PGothic" charset="0"/>
              </a:rPr>
              <a:t>”</a:t>
            </a:r>
            <a:r>
              <a:rPr lang="en-US" altLang="ja-JP">
                <a:latin typeface="HelveticaNeue BoldExt" charset="0"/>
                <a:ea typeface="MS PGothic" charset="0"/>
              </a:rPr>
              <a:t>) are not necessary and only cause the patient undue discomfort.  </a:t>
            </a:r>
          </a:p>
          <a:p>
            <a:pPr eaLnBrk="1" hangingPunct="1">
              <a:buFontTx/>
              <a:buChar char="•"/>
              <a:tabLst>
                <a:tab pos="406400" algn="l"/>
              </a:tabLst>
            </a:pPr>
            <a:r>
              <a:rPr lang="en-US">
                <a:latin typeface="HelveticaNeue BoldExt" charset="0"/>
                <a:ea typeface="MS PGothic" charset="0"/>
              </a:rPr>
              <a:t>After the students identify </a:t>
            </a:r>
            <a:r>
              <a:rPr lang="ja-JP" altLang="en-US">
                <a:latin typeface="HelveticaNeue BoldExt" charset="0"/>
                <a:ea typeface="MS PGothic" charset="0"/>
              </a:rPr>
              <a:t>“</a:t>
            </a:r>
            <a:r>
              <a:rPr lang="en-US" altLang="ja-JP">
                <a:latin typeface="HelveticaNeue BoldExt" charset="0"/>
                <a:ea typeface="MS PGothic" charset="0"/>
              </a:rPr>
              <a:t>palpation,</a:t>
            </a:r>
            <a:r>
              <a:rPr lang="ja-JP" altLang="en-US">
                <a:latin typeface="HelveticaNeue BoldExt" charset="0"/>
                <a:ea typeface="MS PGothic" charset="0"/>
              </a:rPr>
              <a:t>”</a:t>
            </a:r>
            <a:r>
              <a:rPr lang="en-US" altLang="ja-JP">
                <a:latin typeface="HelveticaNeue BoldExt" charset="0"/>
                <a:ea typeface="MS PGothic" charset="0"/>
              </a:rPr>
              <a:t> ask them about the significance of involuntary muscle guarding, rebound tenderness, and the presence of a pregnant uterus. </a:t>
            </a:r>
          </a:p>
          <a:p>
            <a:pPr eaLnBrk="1" hangingPunct="1">
              <a:tabLst>
                <a:tab pos="406400" algn="l"/>
              </a:tabLst>
            </a:pPr>
            <a:endParaRPr lang="en-US" sz="1000">
              <a:latin typeface="CG Times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3FFD21CA-6A39-7642-903B-FB251AA9314B}" type="slidenum">
              <a:rPr lang="en-US" sz="1200" b="0">
                <a:latin typeface="HelveticaNeue BoldExt" charset="0"/>
              </a:rPr>
              <a:pPr eaLnBrk="1" hangingPunct="1"/>
              <a:t>8</a:t>
            </a:fld>
            <a:endParaRPr lang="en-US" sz="1200" b="0">
              <a:latin typeface="HelveticaNeue BoldExt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tabLst>
                <a:tab pos="406400" algn="l"/>
              </a:tabLst>
            </a:pPr>
            <a:r>
              <a:rPr lang="en-US" b="1">
                <a:latin typeface="HelveticaNeue BoldExt" charset="0"/>
                <a:ea typeface="MS PGothic" charset="0"/>
              </a:rPr>
              <a:t>5-7	Abdominal Injury:  Blunt Force Mechanism</a:t>
            </a:r>
          </a:p>
          <a:p>
            <a:pPr eaLnBrk="1" hangingPunct="1">
              <a:buFontTx/>
              <a:buChar char="•"/>
              <a:tabLst>
                <a:tab pos="406400" algn="l"/>
              </a:tabLst>
            </a:pPr>
            <a:r>
              <a:rPr lang="en-US">
                <a:latin typeface="HelveticaNeue BoldExt" charset="0"/>
                <a:ea typeface="MS PGothic" charset="0"/>
              </a:rPr>
              <a:t>What organs are most commonly injured in blunt trauma?</a:t>
            </a:r>
          </a:p>
          <a:p>
            <a:pPr eaLnBrk="1" hangingPunct="1">
              <a:buFontTx/>
              <a:buChar char="•"/>
              <a:tabLst>
                <a:tab pos="406400" algn="l"/>
              </a:tabLst>
            </a:pPr>
            <a:r>
              <a:rPr lang="en-US">
                <a:latin typeface="HelveticaNeue BoldExt" charset="0"/>
                <a:ea typeface="MS PGothic" charset="0"/>
              </a:rPr>
              <a:t>The most commonly injured intraabdominal organs in blunt trauma are: (1) spleen (40% to 55%), (2) liver (35% to 45%), and bowel (5% to 10%). </a:t>
            </a:r>
          </a:p>
          <a:p>
            <a:pPr eaLnBrk="1" hangingPunct="1">
              <a:buFontTx/>
              <a:buChar char="•"/>
              <a:tabLst>
                <a:tab pos="406400" algn="l"/>
              </a:tabLst>
            </a:pPr>
            <a:r>
              <a:rPr lang="en-US">
                <a:latin typeface="HelveticaNeue BoldExt" charset="0"/>
                <a:ea typeface="MS PGothic" charset="0"/>
              </a:rPr>
              <a:t>As the students list the organs, ask them about the types of blunt force that cause the injuries: (1) compression: direct blow to liver or blowout of the bowel; (2) crushing: direct blow to the epigastrium with crushing of the pancreas over the spine; and (3) shearing: inappropriate location of the lap belt contributing to bowel injury. </a:t>
            </a:r>
          </a:p>
          <a:p>
            <a:pPr eaLnBrk="1" hangingPunct="1">
              <a:buFontTx/>
              <a:buChar char="•"/>
              <a:tabLst>
                <a:tab pos="406400" algn="l"/>
              </a:tabLst>
            </a:pPr>
            <a:r>
              <a:rPr lang="en-US">
                <a:latin typeface="HelveticaNeue BoldExt" charset="0"/>
                <a:ea typeface="MS PGothic" charset="0"/>
              </a:rPr>
              <a:t>Airbag deployment does not preclude injury. </a:t>
            </a:r>
          </a:p>
          <a:p>
            <a:pPr eaLnBrk="1" hangingPunct="1">
              <a:buFontTx/>
              <a:buChar char="•"/>
              <a:tabLst>
                <a:tab pos="406400" algn="l"/>
              </a:tabLst>
            </a:pPr>
            <a:r>
              <a:rPr lang="en-US">
                <a:latin typeface="HelveticaNeue BoldExt" charset="0"/>
                <a:ea typeface="MS PGothic" charset="0"/>
              </a:rPr>
              <a:t>Three-point restraints are better than the use of the lap belt only, and the lap belt is better than no restraint. </a:t>
            </a:r>
          </a:p>
          <a:p>
            <a:pPr eaLnBrk="1" hangingPunct="1">
              <a:buFontTx/>
              <a:buChar char="•"/>
              <a:tabLst>
                <a:tab pos="406400" algn="l"/>
              </a:tabLst>
            </a:pPr>
            <a:r>
              <a:rPr lang="en-US">
                <a:latin typeface="HelveticaNeue BoldExt" charset="0"/>
                <a:ea typeface="MS PGothic" charset="0"/>
              </a:rPr>
              <a:t>Explain that solid organs bleed, but the patient may be nonoperatively managed (observed) if the bleeding is slow and spontaneously stops.</a:t>
            </a:r>
          </a:p>
          <a:p>
            <a:pPr eaLnBrk="1" hangingPunct="1">
              <a:tabLst>
                <a:tab pos="406400" algn="l"/>
              </a:tabLst>
            </a:pPr>
            <a:endParaRPr lang="en-US">
              <a:latin typeface="CG Times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D637739-C4AF-4B41-8FA2-D06F1E1EDD8B}" type="slidenum">
              <a:rPr lang="en-US" sz="1200" b="0">
                <a:latin typeface="HelveticaNeue BoldExt" charset="0"/>
              </a:rPr>
              <a:pPr eaLnBrk="1" hangingPunct="1"/>
              <a:t>9</a:t>
            </a:fld>
            <a:endParaRPr lang="en-US" sz="1200" b="0">
              <a:latin typeface="HelveticaNeue BoldExt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tabLst>
                <a:tab pos="406400" algn="l"/>
              </a:tabLst>
            </a:pPr>
            <a:r>
              <a:rPr lang="en-US" b="1">
                <a:latin typeface="HelveticaNeue BoldExt" charset="0"/>
                <a:ea typeface="MS PGothic" charset="0"/>
              </a:rPr>
              <a:t>5-11	Abdominal Injury: Factors that compromise the exam</a:t>
            </a:r>
          </a:p>
          <a:p>
            <a:pPr eaLnBrk="1" hangingPunct="1">
              <a:buFontTx/>
              <a:buChar char="•"/>
              <a:tabLst>
                <a:tab pos="406400" algn="l"/>
              </a:tabLst>
            </a:pPr>
            <a:r>
              <a:rPr lang="en-US">
                <a:latin typeface="HelveticaNeue BoldExt" charset="0"/>
                <a:ea typeface="MS PGothic" charset="0"/>
              </a:rPr>
              <a:t>During the discussion on assessment, ask the students what factors can compromise the abdominal examination. The students should respond with the bulleted items on the slide. </a:t>
            </a:r>
          </a:p>
          <a:p>
            <a:pPr eaLnBrk="1" hangingPunct="1">
              <a:buFontTx/>
              <a:buChar char="•"/>
              <a:tabLst>
                <a:tab pos="406400" algn="l"/>
              </a:tabLst>
            </a:pPr>
            <a:r>
              <a:rPr lang="en-US">
                <a:latin typeface="HelveticaNeue BoldExt" charset="0"/>
                <a:ea typeface="MS PGothic" charset="0"/>
              </a:rPr>
              <a:t>You may ask the students, </a:t>
            </a:r>
            <a:r>
              <a:rPr lang="ja-JP" altLang="en-US">
                <a:latin typeface="HelveticaNeue BoldExt" charset="0"/>
                <a:ea typeface="MS PGothic" charset="0"/>
              </a:rPr>
              <a:t>“</a:t>
            </a:r>
            <a:r>
              <a:rPr lang="en-US" altLang="ja-JP">
                <a:latin typeface="HelveticaNeue BoldExt" charset="0"/>
                <a:ea typeface="MS PGothic" charset="0"/>
              </a:rPr>
              <a:t>How do associated orthopedic injuries compromise, limit, or distract from the abdominal examination?</a:t>
            </a:r>
            <a:r>
              <a:rPr lang="ja-JP" altLang="en-US">
                <a:latin typeface="HelveticaNeue BoldExt" charset="0"/>
                <a:ea typeface="MS PGothic" charset="0"/>
              </a:rPr>
              <a:t>”</a:t>
            </a:r>
            <a:endParaRPr lang="en-US" altLang="ja-JP">
              <a:latin typeface="HelveticaNeue BoldExt" charset="0"/>
              <a:ea typeface="MS PGothic" charset="0"/>
            </a:endParaRPr>
          </a:p>
          <a:p>
            <a:pPr eaLnBrk="1" hangingPunct="1">
              <a:tabLst>
                <a:tab pos="406400" algn="l"/>
              </a:tabLst>
            </a:pPr>
            <a:endParaRPr lang="en-US">
              <a:latin typeface="CG Times" charset="0"/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B2ED-F61E-224C-9F42-E303375B2261}" type="datetimeFigureOut">
              <a:rPr lang="nl-NL" smtClean="0"/>
              <a:t>06-06-14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74A6-E45B-5443-B74A-6387138520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16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B2ED-F61E-224C-9F42-E303375B2261}" type="datetimeFigureOut">
              <a:rPr lang="nl-NL" smtClean="0"/>
              <a:t>06-06-14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74A6-E45B-5443-B74A-6387138520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78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B2ED-F61E-224C-9F42-E303375B2261}" type="datetimeFigureOut">
              <a:rPr lang="nl-NL" smtClean="0"/>
              <a:t>06-06-14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74A6-E45B-5443-B74A-6387138520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5933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1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2440807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451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B2ED-F61E-224C-9F42-E303375B2261}" type="datetimeFigureOut">
              <a:rPr lang="nl-NL" smtClean="0"/>
              <a:t>06-06-14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74A6-E45B-5443-B74A-6387138520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43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B2ED-F61E-224C-9F42-E303375B2261}" type="datetimeFigureOut">
              <a:rPr lang="nl-NL" smtClean="0"/>
              <a:t>06-06-14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74A6-E45B-5443-B74A-6387138520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791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B2ED-F61E-224C-9F42-E303375B2261}" type="datetimeFigureOut">
              <a:rPr lang="nl-NL" smtClean="0"/>
              <a:t>06-06-14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74A6-E45B-5443-B74A-6387138520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316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B2ED-F61E-224C-9F42-E303375B2261}" type="datetimeFigureOut">
              <a:rPr lang="nl-NL" smtClean="0"/>
              <a:t>06-06-14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74A6-E45B-5443-B74A-6387138520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57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B2ED-F61E-224C-9F42-E303375B2261}" type="datetimeFigureOut">
              <a:rPr lang="nl-NL" smtClean="0"/>
              <a:t>06-06-14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74A6-E45B-5443-B74A-6387138520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6854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B2ED-F61E-224C-9F42-E303375B2261}" type="datetimeFigureOut">
              <a:rPr lang="nl-NL" smtClean="0"/>
              <a:t>06-06-14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74A6-E45B-5443-B74A-6387138520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357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B2ED-F61E-224C-9F42-E303375B2261}" type="datetimeFigureOut">
              <a:rPr lang="nl-NL" smtClean="0"/>
              <a:t>06-06-14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74A6-E45B-5443-B74A-6387138520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6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B2ED-F61E-224C-9F42-E303375B2261}" type="datetimeFigureOut">
              <a:rPr lang="nl-NL" smtClean="0"/>
              <a:t>06-06-14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74A6-E45B-5443-B74A-6387138520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708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2B2ED-F61E-224C-9F42-E303375B2261}" type="datetimeFigureOut">
              <a:rPr lang="nl-NL" smtClean="0"/>
              <a:t>06-06-14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A74A6-E45B-5443-B74A-6387138520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78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2816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34"/>
          <p:cNvSpPr txBox="1">
            <a:spLocks noChangeArrowheads="1"/>
          </p:cNvSpPr>
          <p:nvPr/>
        </p:nvSpPr>
        <p:spPr bwMode="auto">
          <a:xfrm>
            <a:off x="5303870" y="2678424"/>
            <a:ext cx="3384476" cy="231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25000"/>
              </a:spcAft>
              <a:buClr>
                <a:srgbClr val="C11942"/>
              </a:buClr>
              <a:buSzPct val="190000"/>
              <a:buFont typeface="Times" charset="0"/>
              <a:buNone/>
            </a:pPr>
            <a:r>
              <a:rPr lang="en-US" sz="4800">
                <a:latin typeface="75 Helvetica Bold" charset="0"/>
              </a:rPr>
              <a:t>Trauma van het Abdomen</a:t>
            </a:r>
          </a:p>
        </p:txBody>
      </p:sp>
      <p:pic>
        <p:nvPicPr>
          <p:cNvPr id="35843" name="Picture 38" descr="seatbe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3" y="762001"/>
            <a:ext cx="2115634" cy="1587163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>
            <a:outerShdw blurRad="63500" dist="12700" dir="54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605" y="3753556"/>
            <a:ext cx="1668044" cy="217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943" y="762001"/>
            <a:ext cx="1278251" cy="181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46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3"/>
          <p:cNvSpPr>
            <a:spLocks noGrp="1" noChangeArrowheads="1"/>
          </p:cNvSpPr>
          <p:nvPr>
            <p:ph type="title"/>
          </p:nvPr>
        </p:nvSpPr>
        <p:spPr>
          <a:xfrm>
            <a:off x="1403254" y="475747"/>
            <a:ext cx="7232672" cy="1143672"/>
          </a:xfrm>
        </p:spPr>
        <p:txBody>
          <a:bodyPr/>
          <a:lstStyle/>
          <a:p>
            <a:pPr eaLnBrk="1" hangingPunct="1"/>
            <a:r>
              <a:rPr lang="en-US" sz="3600" b="1">
                <a:latin typeface="Arial" charset="0"/>
                <a:ea typeface="MS PGothic" charset="0"/>
              </a:rPr>
              <a:t>Trauma Abdomen</a:t>
            </a:r>
            <a:endParaRPr lang="en-US" b="1">
              <a:latin typeface="Arial" charset="0"/>
              <a:ea typeface="MS PGothic" charset="0"/>
            </a:endParaRPr>
          </a:p>
        </p:txBody>
      </p:sp>
      <p:sp>
        <p:nvSpPr>
          <p:cNvPr id="54274" name="Rectangle 24"/>
          <p:cNvSpPr>
            <a:spLocks noChangeArrowheads="1"/>
          </p:cNvSpPr>
          <p:nvPr/>
        </p:nvSpPr>
        <p:spPr bwMode="auto">
          <a:xfrm>
            <a:off x="900556" y="1845196"/>
            <a:ext cx="7056592" cy="4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/>
          <a:p>
            <a:r>
              <a:rPr lang="en-US" sz="2400" i="1">
                <a:solidFill>
                  <a:schemeClr val="folHlink"/>
                </a:solidFill>
              </a:rPr>
              <a:t>Wat zijn de anatomische grenzen van de buik ? </a:t>
            </a:r>
          </a:p>
        </p:txBody>
      </p:sp>
    </p:spTree>
    <p:extLst>
      <p:ext uri="{BB962C8B-B14F-4D97-AF65-F5344CB8AC3E}">
        <p14:creationId xmlns:p14="http://schemas.microsoft.com/office/powerpoint/2010/main" val="14163694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254" y="475747"/>
            <a:ext cx="7232672" cy="1143672"/>
          </a:xfrm>
        </p:spPr>
        <p:txBody>
          <a:bodyPr/>
          <a:lstStyle/>
          <a:p>
            <a:pPr eaLnBrk="1" hangingPunct="1"/>
            <a:r>
              <a:rPr lang="en-US" sz="3600" b="1">
                <a:latin typeface="Arial" charset="0"/>
                <a:ea typeface="MS PGothic" charset="0"/>
              </a:rPr>
              <a:t>Trauma Abdomen</a:t>
            </a:r>
            <a:endParaRPr lang="en-US" b="1">
              <a:latin typeface="Arial" charset="0"/>
              <a:ea typeface="MS PGothic" charset="0"/>
            </a:endParaRPr>
          </a:p>
        </p:txBody>
      </p:sp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900556" y="1845196"/>
            <a:ext cx="7631873" cy="156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/>
          <a:p>
            <a:pPr>
              <a:buFont typeface="Times" charset="0"/>
              <a:buNone/>
            </a:pPr>
            <a:r>
              <a:rPr lang="en-US" sz="2400" i="1">
                <a:solidFill>
                  <a:schemeClr val="folHlink"/>
                </a:solidFill>
              </a:rPr>
              <a:t>Wat voor onderscheid in buikletsel kan je maken ?</a:t>
            </a:r>
          </a:p>
          <a:p>
            <a:pPr>
              <a:buFont typeface="Times" charset="0"/>
              <a:buNone/>
            </a:pPr>
            <a:endParaRPr lang="en-US" sz="2400" i="1">
              <a:solidFill>
                <a:schemeClr val="folHlink"/>
              </a:solidFill>
            </a:endParaRPr>
          </a:p>
          <a:p>
            <a:pPr>
              <a:buFont typeface="Times" charset="0"/>
              <a:buNone/>
            </a:pPr>
            <a:endParaRPr lang="en-US" sz="2400" i="1">
              <a:solidFill>
                <a:schemeClr val="folHlink"/>
              </a:solidFill>
            </a:endParaRPr>
          </a:p>
          <a:p>
            <a:endParaRPr lang="en-US" sz="2400" i="1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24082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794" y="1916423"/>
            <a:ext cx="5600918" cy="2521185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rgbClr val="C11942"/>
              </a:buClr>
              <a:buNone/>
              <a:defRPr/>
            </a:pPr>
            <a:r>
              <a:rPr lang="en-US" sz="2400" b="1" dirty="0">
                <a:solidFill>
                  <a:schemeClr val="bg2"/>
                </a:solidFill>
                <a:latin typeface="Helvetica Neue" pitchFamily="36" charset="0"/>
              </a:rPr>
              <a:t>	</a:t>
            </a:r>
            <a:r>
              <a:rPr lang="en-US" sz="2400" b="1" dirty="0" err="1">
                <a:solidFill>
                  <a:schemeClr val="bg2"/>
                </a:solidFill>
                <a:latin typeface="Helvetica Neue" pitchFamily="36" charset="0"/>
              </a:rPr>
              <a:t>Traumamechanisme</a:t>
            </a:r>
            <a:endParaRPr lang="en-US" sz="2400" b="1" dirty="0">
              <a:solidFill>
                <a:schemeClr val="bg2"/>
              </a:solidFill>
              <a:latin typeface="Helvetica Neue" pitchFamily="36" charset="0"/>
            </a:endParaRP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rgbClr val="C11942"/>
              </a:buClr>
              <a:buFont typeface="Times" charset="0"/>
              <a:buChar char="●"/>
              <a:defRPr/>
            </a:pPr>
            <a:endParaRPr lang="en-US" sz="2400" b="1" dirty="0">
              <a:solidFill>
                <a:schemeClr val="bg2"/>
              </a:solidFill>
              <a:latin typeface="Helvetica Neue" pitchFamily="36" charset="0"/>
            </a:endParaRP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rgbClr val="C11942"/>
              </a:buClr>
              <a:buFont typeface="Times" charset="0"/>
              <a:buChar char="●"/>
              <a:defRPr/>
            </a:pPr>
            <a:endParaRPr lang="en-US" sz="2400" b="1" dirty="0">
              <a:solidFill>
                <a:schemeClr val="bg2"/>
              </a:solidFill>
              <a:latin typeface="Helvetica Neue" pitchFamily="36" charset="0"/>
            </a:endParaRP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rgbClr val="C11942"/>
              </a:buClr>
              <a:buFont typeface="Times" charset="0"/>
              <a:buChar char="●"/>
              <a:defRPr/>
            </a:pPr>
            <a:endParaRPr lang="en-US" sz="2400" b="1" dirty="0">
              <a:solidFill>
                <a:schemeClr val="bg2"/>
              </a:solidFill>
              <a:latin typeface="Helvetica Neue" pitchFamily="36" charset="0"/>
            </a:endParaRPr>
          </a:p>
          <a:p>
            <a:pPr marL="0" indent="0" algn="ctr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rgbClr val="C11942"/>
              </a:buClr>
              <a:buNone/>
              <a:defRPr/>
            </a:pPr>
            <a:r>
              <a:rPr lang="en-US" sz="2400" b="1" dirty="0" err="1">
                <a:solidFill>
                  <a:schemeClr val="bg2"/>
                </a:solidFill>
                <a:latin typeface="Helvetica Neue" pitchFamily="36" charset="0"/>
              </a:rPr>
              <a:t>Zeldzaam</a:t>
            </a:r>
            <a:r>
              <a:rPr lang="en-US" sz="2400" b="1" dirty="0">
                <a:solidFill>
                  <a:schemeClr val="bg2"/>
                </a:solidFill>
                <a:latin typeface="Helvetica Neue" pitchFamily="36" charset="0"/>
              </a:rPr>
              <a:t> ?</a:t>
            </a:r>
          </a:p>
          <a:p>
            <a:pPr marL="0" indent="0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rgbClr val="C11942"/>
              </a:buClr>
              <a:buNone/>
              <a:defRPr/>
            </a:pPr>
            <a:endParaRPr lang="en-US" sz="2400" b="1" dirty="0">
              <a:solidFill>
                <a:schemeClr val="bg2"/>
              </a:solidFill>
              <a:latin typeface="Helvetica Neue" pitchFamily="36" charset="0"/>
            </a:endParaRPr>
          </a:p>
          <a:p>
            <a:pPr marL="0" indent="0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rgbClr val="C11942"/>
              </a:buClr>
              <a:buNone/>
              <a:defRPr/>
            </a:pPr>
            <a:endParaRPr lang="en-US" sz="2400" b="1" dirty="0">
              <a:solidFill>
                <a:schemeClr val="bg2"/>
              </a:solidFill>
              <a:latin typeface="Helvetica Neue" pitchFamily="36" charset="0"/>
            </a:endParaRP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rgbClr val="C11942"/>
              </a:buClr>
              <a:buFont typeface="Times" charset="0"/>
              <a:buChar char="●"/>
              <a:defRPr/>
            </a:pPr>
            <a:endParaRPr lang="en-US" sz="2400" b="1" dirty="0">
              <a:solidFill>
                <a:schemeClr val="bg2"/>
              </a:solidFill>
              <a:latin typeface="Helvetica Neue" pitchFamily="36" charset="0"/>
            </a:endParaRPr>
          </a:p>
        </p:txBody>
      </p:sp>
      <p:sp>
        <p:nvSpPr>
          <p:cNvPr id="58370" name="Rectangle 14"/>
          <p:cNvSpPr>
            <a:spLocks noChangeArrowheads="1"/>
          </p:cNvSpPr>
          <p:nvPr/>
        </p:nvSpPr>
        <p:spPr bwMode="auto">
          <a:xfrm>
            <a:off x="1115614" y="4581408"/>
            <a:ext cx="4032338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/>
          <a:p>
            <a:r>
              <a:rPr lang="en-US" sz="2400" i="1">
                <a:solidFill>
                  <a:schemeClr val="folHlink"/>
                </a:solidFill>
              </a:rPr>
              <a:t>Hoe bekijk  je deze patiënten ?</a:t>
            </a:r>
          </a:p>
        </p:txBody>
      </p:sp>
      <p:sp>
        <p:nvSpPr>
          <p:cNvPr id="3" name="PIJL-RECHTS 2"/>
          <p:cNvSpPr>
            <a:spLocks noChangeArrowheads="1"/>
          </p:cNvSpPr>
          <p:nvPr/>
        </p:nvSpPr>
        <p:spPr bwMode="auto">
          <a:xfrm>
            <a:off x="672056" y="1843852"/>
            <a:ext cx="829318" cy="409895"/>
          </a:xfrm>
          <a:prstGeom prst="rightArrow">
            <a:avLst>
              <a:gd name="adj1" fmla="val 50000"/>
              <a:gd name="adj2" fmla="val 5010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77413" tIns="38707" rIns="77413" bIns="38707"/>
          <a:lstStyle/>
          <a:p>
            <a:pPr>
              <a:defRPr/>
            </a:pPr>
            <a:endParaRPr lang="nl-NL" b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980" y="3409514"/>
            <a:ext cx="1899231" cy="129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3328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254" y="475747"/>
            <a:ext cx="6766264" cy="1143672"/>
          </a:xfrm>
        </p:spPr>
        <p:txBody>
          <a:bodyPr/>
          <a:lstStyle/>
          <a:p>
            <a:pPr eaLnBrk="1" hangingPunct="1"/>
            <a:r>
              <a:rPr lang="en-US" sz="3600" b="1">
                <a:latin typeface="Arial" charset="0"/>
                <a:ea typeface="MS PGothic" charset="0"/>
              </a:rPr>
              <a:t>Trauma Abdomen</a:t>
            </a:r>
            <a:endParaRPr lang="en-US" b="1">
              <a:latin typeface="Arial" charset="0"/>
              <a:ea typeface="MS PGothic" charset="0"/>
            </a:endParaRPr>
          </a:p>
        </p:txBody>
      </p:sp>
      <p:sp>
        <p:nvSpPr>
          <p:cNvPr id="60418" name="Rectangle 4"/>
          <p:cNvSpPr>
            <a:spLocks noChangeArrowheads="1"/>
          </p:cNvSpPr>
          <p:nvPr/>
        </p:nvSpPr>
        <p:spPr bwMode="auto">
          <a:xfrm>
            <a:off x="900555" y="1845196"/>
            <a:ext cx="5881838" cy="156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/>
          <a:p>
            <a:pPr lvl="1" indent="-342715">
              <a:spcBef>
                <a:spcPct val="25000"/>
              </a:spcBef>
              <a:spcAft>
                <a:spcPct val="25000"/>
              </a:spcAft>
              <a:buClr>
                <a:srgbClr val="C11942"/>
              </a:buClr>
            </a:pPr>
            <a:r>
              <a:rPr lang="en-US" sz="2400">
                <a:solidFill>
                  <a:srgbClr val="C00000"/>
                </a:solidFill>
              </a:rPr>
              <a:t>Lichamelijk onderzoek</a:t>
            </a:r>
          </a:p>
          <a:p>
            <a:pPr lvl="1" indent="-342715">
              <a:spcBef>
                <a:spcPct val="25000"/>
              </a:spcBef>
              <a:spcAft>
                <a:spcPct val="25000"/>
              </a:spcAft>
              <a:buClr>
                <a:srgbClr val="C11942"/>
              </a:buClr>
              <a:buFont typeface="Times" charset="0"/>
              <a:buChar char="•"/>
            </a:pPr>
            <a:r>
              <a:rPr lang="en-US" sz="2400"/>
              <a:t>ABCDE</a:t>
            </a:r>
          </a:p>
          <a:p>
            <a:pPr lvl="1" indent="-342715">
              <a:spcBef>
                <a:spcPct val="25000"/>
              </a:spcBef>
              <a:spcAft>
                <a:spcPct val="25000"/>
              </a:spcAft>
              <a:buClr>
                <a:srgbClr val="C11942"/>
              </a:buClr>
              <a:buFont typeface="Times" charset="0"/>
              <a:buChar char="•"/>
            </a:pPr>
            <a:r>
              <a:rPr lang="en-US" sz="2400"/>
              <a:t>Look, Listen, Feel</a:t>
            </a:r>
          </a:p>
        </p:txBody>
      </p:sp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1043032" y="2205366"/>
            <a:ext cx="4897947" cy="51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25000"/>
              </a:spcBef>
              <a:spcAft>
                <a:spcPct val="25000"/>
              </a:spcAft>
              <a:buClr>
                <a:srgbClr val="C11942"/>
              </a:buClr>
              <a:buSzPct val="190000"/>
              <a:buFont typeface="Times" charset="0"/>
              <a:buNone/>
            </a:pPr>
            <a:r>
              <a:rPr lang="en-US">
                <a:solidFill>
                  <a:srgbClr val="BC1D43"/>
                </a:solidFill>
                <a:latin typeface="Helvetica Neue" charset="0"/>
              </a:rPr>
              <a:t>	</a:t>
            </a: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69" y="3968582"/>
            <a:ext cx="2444942" cy="181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59701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jdelijke aanduiding voor inhoud 2"/>
          <p:cNvSpPr>
            <a:spLocks noGrp="1"/>
          </p:cNvSpPr>
          <p:nvPr>
            <p:ph idx="1"/>
          </p:nvPr>
        </p:nvSpPr>
        <p:spPr>
          <a:xfrm>
            <a:off x="903244" y="1661079"/>
            <a:ext cx="7548538" cy="46606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>
                <a:latin typeface="Arial" charset="0"/>
                <a:ea typeface="MS PGothic" charset="0"/>
              </a:rPr>
              <a:t>LOOK</a:t>
            </a:r>
          </a:p>
          <a:p>
            <a:pPr lvl="2"/>
            <a:r>
              <a:rPr lang="en-US">
                <a:latin typeface="Arial" charset="0"/>
                <a:ea typeface="MS PGothic" charset="0"/>
              </a:rPr>
              <a:t>Haematomen</a:t>
            </a:r>
          </a:p>
          <a:p>
            <a:pPr lvl="2"/>
            <a:r>
              <a:rPr lang="en-US">
                <a:latin typeface="Arial" charset="0"/>
                <a:ea typeface="MS PGothic" charset="0"/>
              </a:rPr>
              <a:t>Schoen afdruk</a:t>
            </a:r>
          </a:p>
          <a:p>
            <a:pPr lvl="2"/>
            <a:r>
              <a:rPr lang="en-US">
                <a:latin typeface="Arial" charset="0"/>
                <a:ea typeface="MS PGothic" charset="0"/>
              </a:rPr>
              <a:t>Excoriaties</a:t>
            </a:r>
          </a:p>
          <a:p>
            <a:pPr lvl="2"/>
            <a:r>
              <a:rPr lang="en-US">
                <a:latin typeface="Arial" charset="0"/>
                <a:ea typeface="MS PGothic" charset="0"/>
              </a:rPr>
              <a:t>Pijn</a:t>
            </a:r>
          </a:p>
          <a:p>
            <a:pPr marL="0" indent="0">
              <a:buNone/>
            </a:pPr>
            <a:r>
              <a:rPr lang="en-US" b="1">
                <a:latin typeface="Arial" charset="0"/>
                <a:ea typeface="MS PGothic" charset="0"/>
              </a:rPr>
              <a:t>LISTEN</a:t>
            </a:r>
          </a:p>
          <a:p>
            <a:pPr lvl="2"/>
            <a:r>
              <a:rPr lang="en-US">
                <a:latin typeface="Arial" charset="0"/>
                <a:ea typeface="MS PGothic" charset="0"/>
              </a:rPr>
              <a:t>Peristaltiek (?)</a:t>
            </a:r>
          </a:p>
          <a:p>
            <a:pPr marL="0" indent="0">
              <a:buNone/>
            </a:pPr>
            <a:r>
              <a:rPr lang="en-US" b="1">
                <a:latin typeface="Arial" charset="0"/>
                <a:ea typeface="MS PGothic" charset="0"/>
              </a:rPr>
              <a:t>FEEL</a:t>
            </a:r>
          </a:p>
          <a:p>
            <a:pPr lvl="2"/>
            <a:r>
              <a:rPr lang="en-US">
                <a:latin typeface="Arial" charset="0"/>
                <a:ea typeface="MS PGothic" charset="0"/>
              </a:rPr>
              <a:t>Pols</a:t>
            </a:r>
          </a:p>
          <a:p>
            <a:pPr lvl="2"/>
            <a:r>
              <a:rPr lang="en-US">
                <a:latin typeface="Arial" charset="0"/>
                <a:ea typeface="MS PGothic" charset="0"/>
              </a:rPr>
              <a:t>RR</a:t>
            </a:r>
          </a:p>
          <a:p>
            <a:pPr lvl="2"/>
            <a:r>
              <a:rPr lang="en-US">
                <a:latin typeface="Arial" charset="0"/>
                <a:ea typeface="MS PGothic" charset="0"/>
              </a:rPr>
              <a:t>Drukpijn / aanspanning</a:t>
            </a:r>
          </a:p>
          <a:p>
            <a:pPr lvl="2"/>
            <a:endParaRPr lang="nl-NL">
              <a:latin typeface="Arial" charset="0"/>
              <a:ea typeface="MS PGothic" charset="0"/>
            </a:endParaRPr>
          </a:p>
        </p:txBody>
      </p:sp>
      <p:sp>
        <p:nvSpPr>
          <p:cNvPr id="62466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628981" indent="-241916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67664" indent="-193533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54729" indent="-193533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741795" indent="-193533"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128860" indent="-19353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515926" indent="-19353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2902991" indent="-19353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290057" indent="-19353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BE189B2-AD68-8541-AD18-AE2EF8AFAC87}" type="slidenum">
              <a:rPr lang="en-US" sz="800"/>
              <a:pPr/>
              <a:t>7</a:t>
            </a:fld>
            <a:endParaRPr lang="en-US" sz="80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552" y="4068032"/>
            <a:ext cx="1697614" cy="127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515026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254" y="475747"/>
            <a:ext cx="7232672" cy="1143672"/>
          </a:xfrm>
        </p:spPr>
        <p:txBody>
          <a:bodyPr/>
          <a:lstStyle/>
          <a:p>
            <a:pPr eaLnBrk="1" hangingPunct="1"/>
            <a:r>
              <a:rPr lang="en-US" sz="3600" b="1">
                <a:latin typeface="Arial" charset="0"/>
                <a:ea typeface="MS PGothic" charset="0"/>
              </a:rPr>
              <a:t>Trauma Abdomen</a:t>
            </a:r>
            <a:endParaRPr lang="en-US" b="1">
              <a:latin typeface="Arial" charset="0"/>
              <a:ea typeface="MS PGothic" charset="0"/>
            </a:endParaRPr>
          </a:p>
        </p:txBody>
      </p:sp>
      <p:sp>
        <p:nvSpPr>
          <p:cNvPr id="63490" name="Rectangle 4"/>
          <p:cNvSpPr>
            <a:spLocks noChangeArrowheads="1"/>
          </p:cNvSpPr>
          <p:nvPr/>
        </p:nvSpPr>
        <p:spPr bwMode="auto">
          <a:xfrm>
            <a:off x="900556" y="2924360"/>
            <a:ext cx="5255481" cy="212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/>
          <a:p>
            <a:pPr lvl="1" indent="-342715">
              <a:spcBef>
                <a:spcPct val="25000"/>
              </a:spcBef>
              <a:spcAft>
                <a:spcPct val="25000"/>
              </a:spcAft>
              <a:buClr>
                <a:srgbClr val="C11942"/>
              </a:buClr>
              <a:buFont typeface="Times" charset="0"/>
              <a:buChar char="●"/>
            </a:pPr>
            <a:r>
              <a:rPr lang="en-US" sz="2400"/>
              <a:t>Milt</a:t>
            </a:r>
          </a:p>
          <a:p>
            <a:pPr lvl="1" indent="-342715">
              <a:spcBef>
                <a:spcPct val="25000"/>
              </a:spcBef>
              <a:spcAft>
                <a:spcPct val="25000"/>
              </a:spcAft>
              <a:buClr>
                <a:srgbClr val="C11942"/>
              </a:buClr>
              <a:buFont typeface="Times" charset="0"/>
              <a:buChar char="●"/>
            </a:pPr>
            <a:r>
              <a:rPr lang="en-US" sz="2400"/>
              <a:t>Lever</a:t>
            </a:r>
          </a:p>
          <a:p>
            <a:pPr lvl="1" indent="-342715">
              <a:spcBef>
                <a:spcPct val="25000"/>
              </a:spcBef>
              <a:spcAft>
                <a:spcPct val="25000"/>
              </a:spcAft>
              <a:buClr>
                <a:srgbClr val="C11942"/>
              </a:buClr>
              <a:buFont typeface="Times" charset="0"/>
              <a:buChar char="●"/>
            </a:pPr>
            <a:r>
              <a:rPr lang="en-US" sz="2400"/>
              <a:t>Dunne darm</a:t>
            </a:r>
          </a:p>
          <a:p>
            <a:pPr lvl="1" indent="-342715">
              <a:spcBef>
                <a:spcPct val="25000"/>
              </a:spcBef>
              <a:spcAft>
                <a:spcPct val="25000"/>
              </a:spcAft>
              <a:buClr>
                <a:srgbClr val="C11942"/>
              </a:buClr>
              <a:buFont typeface="Times" charset="0"/>
              <a:buChar char="●"/>
            </a:pPr>
            <a:r>
              <a:rPr lang="en-US" sz="2400"/>
              <a:t>Nier</a:t>
            </a:r>
          </a:p>
        </p:txBody>
      </p:sp>
      <p:sp>
        <p:nvSpPr>
          <p:cNvPr id="63491" name="Rectangle 10"/>
          <p:cNvSpPr>
            <a:spLocks noChangeArrowheads="1"/>
          </p:cNvSpPr>
          <p:nvPr/>
        </p:nvSpPr>
        <p:spPr bwMode="auto">
          <a:xfrm>
            <a:off x="900556" y="1845197"/>
            <a:ext cx="5615703" cy="49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/>
          <a:p>
            <a:r>
              <a:rPr lang="en-US" sz="2600">
                <a:solidFill>
                  <a:srgbClr val="BC1D43"/>
                </a:solidFill>
              </a:rPr>
              <a:t>Stomp Mechanisme</a:t>
            </a:r>
          </a:p>
        </p:txBody>
      </p:sp>
      <p:sp>
        <p:nvSpPr>
          <p:cNvPr id="63492" name="Text Box 11"/>
          <p:cNvSpPr txBox="1">
            <a:spLocks noChangeArrowheads="1"/>
          </p:cNvSpPr>
          <p:nvPr/>
        </p:nvSpPr>
        <p:spPr bwMode="auto">
          <a:xfrm>
            <a:off x="900555" y="2349164"/>
            <a:ext cx="5184244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CC99"/>
              </a:buClr>
              <a:buSzPct val="65000"/>
              <a:buFont typeface="Monotype Sorts" charset="0"/>
              <a:buNone/>
            </a:pPr>
            <a:r>
              <a:rPr lang="en-US" i="1">
                <a:solidFill>
                  <a:schemeClr val="bg1"/>
                </a:solidFill>
                <a:latin typeface="Helvetica Neue" charset="0"/>
              </a:rPr>
              <a:t>Meest aangedane organen</a:t>
            </a:r>
          </a:p>
        </p:txBody>
      </p:sp>
      <p:sp>
        <p:nvSpPr>
          <p:cNvPr id="63493" name="Rectangle 6"/>
          <p:cNvSpPr>
            <a:spLocks noChangeArrowheads="1"/>
          </p:cNvSpPr>
          <p:nvPr/>
        </p:nvSpPr>
        <p:spPr bwMode="auto">
          <a:xfrm>
            <a:off x="913997" y="5445545"/>
            <a:ext cx="4957088" cy="5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/>
          <a:p>
            <a:pPr>
              <a:lnSpc>
                <a:spcPct val="115000"/>
              </a:lnSpc>
              <a:spcBef>
                <a:spcPct val="25000"/>
              </a:spcBef>
              <a:spcAft>
                <a:spcPct val="25000"/>
              </a:spcAft>
              <a:buClr>
                <a:srgbClr val="C11942"/>
              </a:buClr>
              <a:buSzPct val="190000"/>
              <a:buFont typeface="Times" charset="0"/>
              <a:buNone/>
            </a:pPr>
            <a:r>
              <a:rPr lang="en-US" sz="2400" i="1">
                <a:solidFill>
                  <a:schemeClr val="bg1"/>
                </a:solidFill>
              </a:rPr>
              <a:t>Alle organen</a:t>
            </a:r>
          </a:p>
        </p:txBody>
      </p:sp>
      <p:pic>
        <p:nvPicPr>
          <p:cNvPr id="440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184" y="2827598"/>
            <a:ext cx="1918049" cy="243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1980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4"/>
          <p:cNvSpPr txBox="1">
            <a:spLocks noChangeArrowheads="1"/>
          </p:cNvSpPr>
          <p:nvPr/>
        </p:nvSpPr>
        <p:spPr bwMode="auto">
          <a:xfrm>
            <a:off x="5219190" y="4292465"/>
            <a:ext cx="3600878" cy="1284783"/>
          </a:xfrm>
          <a:prstGeom prst="rect">
            <a:avLst/>
          </a:prstGeom>
          <a:solidFill>
            <a:srgbClr val="CEFDFF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en-US" sz="800">
              <a:solidFill>
                <a:srgbClr val="BC1D43"/>
              </a:solidFill>
              <a:latin typeface="Helvetica Neue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200">
                <a:solidFill>
                  <a:srgbClr val="BC1D43"/>
                </a:solidFill>
                <a:latin typeface="Helvetica Neue" charset="0"/>
              </a:rPr>
              <a:t>Aanvankelijk weinig symptomen !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en-US" sz="1400">
              <a:solidFill>
                <a:schemeClr val="bg2"/>
              </a:solidFill>
              <a:latin typeface="Helvetica Neue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254" y="475747"/>
            <a:ext cx="6766264" cy="1143672"/>
          </a:xfrm>
        </p:spPr>
        <p:txBody>
          <a:bodyPr/>
          <a:lstStyle/>
          <a:p>
            <a:pPr eaLnBrk="1" hangingPunct="1"/>
            <a:r>
              <a:rPr lang="en-US" sz="3600" b="1">
                <a:latin typeface="Arial" charset="0"/>
                <a:ea typeface="MS PGothic" charset="0"/>
              </a:rPr>
              <a:t>Trauma Abdomen</a:t>
            </a:r>
            <a:endParaRPr lang="en-US" b="1">
              <a:latin typeface="Arial" charset="0"/>
              <a:ea typeface="MS PGothic" charset="0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900556" y="1845196"/>
            <a:ext cx="6911428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/>
          <a:p>
            <a:r>
              <a:rPr lang="en-US" sz="2400">
                <a:solidFill>
                  <a:srgbClr val="BC1D43"/>
                </a:solidFill>
              </a:rPr>
              <a:t>Factoren die het onderzoek beïnvloeden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900556" y="2420392"/>
            <a:ext cx="5400645" cy="94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/>
          <a:p>
            <a:pPr lvl="1" indent="-342715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C11942"/>
              </a:buClr>
              <a:buFont typeface="Times" charset="0"/>
              <a:buChar char="●"/>
            </a:pPr>
            <a:r>
              <a:rPr lang="en-US" sz="2400"/>
              <a:t>Alcohol en drugs</a:t>
            </a:r>
          </a:p>
          <a:p>
            <a:pPr lvl="1" indent="-342715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C11942"/>
              </a:buClr>
              <a:buFont typeface="Times" charset="0"/>
              <a:buChar char="●"/>
            </a:pPr>
            <a:r>
              <a:rPr lang="en-US" sz="2400"/>
              <a:t>Andere </a:t>
            </a:r>
            <a:r>
              <a:rPr lang="ja-JP" altLang="en-US" sz="2400"/>
              <a:t>‘’</a:t>
            </a:r>
            <a:r>
              <a:rPr lang="en-US" altLang="ja-JP" sz="2400"/>
              <a:t>destracting</a:t>
            </a:r>
            <a:r>
              <a:rPr lang="ja-JP" altLang="en-US" sz="2400"/>
              <a:t>’’</a:t>
            </a:r>
            <a:r>
              <a:rPr lang="en-US" altLang="ja-JP" sz="2400"/>
              <a:t> letsel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16615846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121</Words>
  <Application>Microsoft Macintosh PowerPoint</Application>
  <PresentationFormat>Diavoorstelling (4:3)</PresentationFormat>
  <Paragraphs>83</Paragraphs>
  <Slides>9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Office-thema</vt:lpstr>
      <vt:lpstr>PowerPoint-presentatie</vt:lpstr>
      <vt:lpstr>PowerPoint-presentatie</vt:lpstr>
      <vt:lpstr>Trauma Abdomen</vt:lpstr>
      <vt:lpstr>Trauma Abdomen</vt:lpstr>
      <vt:lpstr>PowerPoint-presentatie</vt:lpstr>
      <vt:lpstr>Trauma Abdomen</vt:lpstr>
      <vt:lpstr>PowerPoint-presentatie</vt:lpstr>
      <vt:lpstr>Trauma Abdomen</vt:lpstr>
      <vt:lpstr>Trauma Abdomen</vt:lpstr>
    </vt:vector>
  </TitlesOfParts>
  <Company>Excel Congresservice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Odette de Beer - Kock</dc:creator>
  <cp:lastModifiedBy>Odette de Beer - Kock</cp:lastModifiedBy>
  <cp:revision>1</cp:revision>
  <dcterms:created xsi:type="dcterms:W3CDTF">2014-06-06T08:47:02Z</dcterms:created>
  <dcterms:modified xsi:type="dcterms:W3CDTF">2014-06-06T08:48:40Z</dcterms:modified>
</cp:coreProperties>
</file>