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handoutMasterIdLst>
    <p:handoutMasterId r:id="rId24"/>
  </p:handoutMasterIdLst>
  <p:sldIdLst>
    <p:sldId id="266" r:id="rId2"/>
    <p:sldId id="284" r:id="rId3"/>
    <p:sldId id="294" r:id="rId4"/>
    <p:sldId id="283" r:id="rId5"/>
    <p:sldId id="302" r:id="rId6"/>
    <p:sldId id="285" r:id="rId7"/>
    <p:sldId id="303" r:id="rId8"/>
    <p:sldId id="288" r:id="rId9"/>
    <p:sldId id="289" r:id="rId10"/>
    <p:sldId id="272" r:id="rId11"/>
    <p:sldId id="295" r:id="rId12"/>
    <p:sldId id="328" r:id="rId13"/>
    <p:sldId id="299" r:id="rId14"/>
    <p:sldId id="301" r:id="rId15"/>
    <p:sldId id="325" r:id="rId16"/>
    <p:sldId id="291" r:id="rId17"/>
    <p:sldId id="326" r:id="rId18"/>
    <p:sldId id="327" r:id="rId19"/>
    <p:sldId id="304" r:id="rId20"/>
    <p:sldId id="307" r:id="rId21"/>
    <p:sldId id="276" r:id="rId22"/>
  </p:sldIdLst>
  <p:sldSz cx="10799763" cy="8101013"/>
  <p:notesSz cx="6669088" cy="9926638"/>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b="1"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b="1"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b="1"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b="1" kern="1200">
        <a:solidFill>
          <a:schemeClr val="tx1"/>
        </a:solidFill>
        <a:latin typeface="Arial" charset="0"/>
        <a:ea typeface="MS PGothic" charset="0"/>
        <a:cs typeface="MS PGothic" charset="0"/>
      </a:defRPr>
    </a:lvl5pPr>
    <a:lvl6pPr marL="2286000" algn="l" defTabSz="457200" rtl="0" eaLnBrk="1" latinLnBrk="0" hangingPunct="1">
      <a:defRPr sz="2400" b="1" kern="1200">
        <a:solidFill>
          <a:schemeClr val="tx1"/>
        </a:solidFill>
        <a:latin typeface="Arial" charset="0"/>
        <a:ea typeface="MS PGothic" charset="0"/>
        <a:cs typeface="MS PGothic" charset="0"/>
      </a:defRPr>
    </a:lvl6pPr>
    <a:lvl7pPr marL="2743200" algn="l" defTabSz="457200" rtl="0" eaLnBrk="1" latinLnBrk="0" hangingPunct="1">
      <a:defRPr sz="2400" b="1" kern="1200">
        <a:solidFill>
          <a:schemeClr val="tx1"/>
        </a:solidFill>
        <a:latin typeface="Arial" charset="0"/>
        <a:ea typeface="MS PGothic" charset="0"/>
        <a:cs typeface="MS PGothic" charset="0"/>
      </a:defRPr>
    </a:lvl7pPr>
    <a:lvl8pPr marL="3200400" algn="l" defTabSz="457200" rtl="0" eaLnBrk="1" latinLnBrk="0" hangingPunct="1">
      <a:defRPr sz="2400" b="1" kern="1200">
        <a:solidFill>
          <a:schemeClr val="tx1"/>
        </a:solidFill>
        <a:latin typeface="Arial" charset="0"/>
        <a:ea typeface="MS PGothic" charset="0"/>
        <a:cs typeface="MS PGothic" charset="0"/>
      </a:defRPr>
    </a:lvl8pPr>
    <a:lvl9pPr marL="3657600" algn="l" defTabSz="457200" rtl="0" eaLnBrk="1" latinLnBrk="0" hangingPunct="1">
      <a:defRPr sz="2400" b="1"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73E"/>
    <a:srgbClr val="7ABB3E"/>
    <a:srgbClr val="D8BB3E"/>
    <a:srgbClr val="D8BBF0"/>
    <a:srgbClr val="333366"/>
    <a:srgbClr val="0E0397"/>
    <a:srgbClr val="E6E6E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2408" y="-888"/>
      </p:cViewPr>
      <p:guideLst>
        <p:guide orient="horz" pos="1488"/>
        <p:guide orient="horz" pos="720"/>
        <p:guide orient="horz" pos="1680"/>
        <p:guide orient="horz" pos="2592"/>
        <p:guide orient="horz" pos="1689"/>
        <p:guide orient="horz" pos="464"/>
        <p:guide orient="horz" pos="1825"/>
        <p:guide orient="horz" pos="2312"/>
        <p:guide pos="679"/>
        <p:guide pos="3432"/>
        <p:guide pos="6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6"/>
    </p:cViewPr>
  </p:sorterViewPr>
  <p:notesViewPr>
    <p:cSldViewPr>
      <p:cViewPr>
        <p:scale>
          <a:sx n="100" d="100"/>
          <a:sy n="100" d="100"/>
        </p:scale>
        <p:origin x="-924" y="654"/>
      </p:cViewPr>
      <p:guideLst>
        <p:guide orient="horz" pos="3127"/>
        <p:guide pos="188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36513" y="247650"/>
            <a:ext cx="5260975"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200" b="0">
                <a:latin typeface="Arial" charset="0"/>
                <a:ea typeface="ＭＳ Ｐゴシック" charset="0"/>
                <a:cs typeface="ＭＳ Ｐゴシック" charset="0"/>
              </a:defRPr>
            </a:lvl1pPr>
          </a:lstStyle>
          <a:p>
            <a:pPr>
              <a:defRPr/>
            </a:pPr>
            <a:r>
              <a:rPr lang="en-US"/>
              <a:t>Welkom in VUmc</a:t>
            </a:r>
          </a:p>
        </p:txBody>
      </p:sp>
      <p:sp>
        <p:nvSpPr>
          <p:cNvPr id="159749" name="Rectangle 5"/>
          <p:cNvSpPr>
            <a:spLocks noGrp="1" noChangeArrowheads="1"/>
          </p:cNvSpPr>
          <p:nvPr>
            <p:ph type="sldNum" sz="quarter" idx="3"/>
          </p:nvPr>
        </p:nvSpPr>
        <p:spPr bwMode="auto">
          <a:xfrm>
            <a:off x="3705225" y="9429750"/>
            <a:ext cx="28892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b="0"/>
            </a:lvl1pPr>
          </a:lstStyle>
          <a:p>
            <a:pPr>
              <a:defRPr/>
            </a:pPr>
            <a:fld id="{A08A3C56-B297-E34A-9B1D-74BA095B5A90}" type="slidenum">
              <a:rPr lang="en-US"/>
              <a:pPr>
                <a:defRPr/>
              </a:pPr>
              <a:t>‹nr.›</a:t>
            </a:fld>
            <a:endParaRPr lang="en-US"/>
          </a:p>
        </p:txBody>
      </p:sp>
      <p:pic>
        <p:nvPicPr>
          <p:cNvPr id="15364" name="Picture 6" descr="notehand_logovu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0"/>
            <a:ext cx="111918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49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74613" y="234950"/>
            <a:ext cx="288925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200" b="0">
                <a:latin typeface="Arial" charset="0"/>
                <a:ea typeface="ＭＳ Ｐゴシック" charset="0"/>
                <a:cs typeface="ＭＳ Ｐゴシック" charset="0"/>
              </a:defRPr>
            </a:lvl1pPr>
          </a:lstStyle>
          <a:p>
            <a:pPr>
              <a:defRPr/>
            </a:pPr>
            <a:r>
              <a:rPr lang="en-US"/>
              <a:t>Welkom in VUmc</a:t>
            </a:r>
          </a:p>
        </p:txBody>
      </p:sp>
      <p:sp>
        <p:nvSpPr>
          <p:cNvPr id="4100"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889000" y="4716463"/>
            <a:ext cx="4891088" cy="446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3" name="Rectangle 7"/>
          <p:cNvSpPr>
            <a:spLocks noGrp="1" noChangeArrowheads="1"/>
          </p:cNvSpPr>
          <p:nvPr>
            <p:ph type="sldNum" sz="quarter" idx="5"/>
          </p:nvPr>
        </p:nvSpPr>
        <p:spPr bwMode="auto">
          <a:xfrm>
            <a:off x="3705225" y="9429750"/>
            <a:ext cx="28892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b="0"/>
            </a:lvl1pPr>
          </a:lstStyle>
          <a:p>
            <a:pPr>
              <a:defRPr/>
            </a:pPr>
            <a:fld id="{A83EC4DC-4C4B-BF40-9FE6-3870048C578E}" type="slidenum">
              <a:rPr lang="en-US"/>
              <a:pPr>
                <a:defRPr/>
              </a:pPr>
              <a:t>‹nr.›</a:t>
            </a:fld>
            <a:endParaRPr lang="en-US"/>
          </a:p>
        </p:txBody>
      </p:sp>
      <p:pic>
        <p:nvPicPr>
          <p:cNvPr id="16390" name="Picture 8" descr="notehand_logovu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0"/>
            <a:ext cx="111918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58633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4E75D9ED-292A-564C-8603-1DD0DC7C4C75}" type="slidenum">
              <a:rPr lang="en-US" sz="1200" b="0">
                <a:latin typeface="HelveticaNeue BoldExt" charset="0"/>
              </a:rPr>
              <a:pPr eaLnBrk="1" hangingPunct="1"/>
              <a:t>5</a:t>
            </a:fld>
            <a:endParaRPr lang="en-US" sz="1200" b="0">
              <a:latin typeface="HelveticaNeue BoldExt" charset="0"/>
            </a:endParaRPr>
          </a:p>
        </p:txBody>
      </p:sp>
      <p:sp>
        <p:nvSpPr>
          <p:cNvPr id="47107"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06400" algn="l"/>
              </a:tabLst>
            </a:pPr>
            <a:r>
              <a:rPr lang="en-US" b="1">
                <a:latin typeface="HelveticaNeue BoldExt" charset="0"/>
                <a:ea typeface="MS PGothic" charset="0"/>
              </a:rPr>
              <a:t>4-5	Thoracic Trauma</a:t>
            </a:r>
          </a:p>
          <a:p>
            <a:pPr eaLnBrk="1" hangingPunct="1">
              <a:buFontTx/>
              <a:buChar char="•"/>
              <a:tabLst>
                <a:tab pos="406400" algn="l"/>
              </a:tabLst>
            </a:pPr>
            <a:r>
              <a:rPr lang="en-US">
                <a:latin typeface="HelveticaNeue BoldExt" charset="0"/>
                <a:ea typeface="MS PGothic" charset="0"/>
              </a:rPr>
              <a:t>Review this information with the students. </a:t>
            </a:r>
          </a:p>
          <a:p>
            <a:pPr eaLnBrk="1" hangingPunct="1">
              <a:buFontTx/>
              <a:buChar char="•"/>
              <a:tabLst>
                <a:tab pos="406400" algn="l"/>
              </a:tabLst>
            </a:pPr>
            <a:r>
              <a:rPr lang="en-US">
                <a:latin typeface="HelveticaNeue BoldExt" charset="0"/>
                <a:ea typeface="MS PGothic" charset="0"/>
              </a:rPr>
              <a:t>Emphasize that chest injuries remain a significant cause of morbidity and mortality among trauma patients. </a:t>
            </a:r>
          </a:p>
          <a:p>
            <a:pPr eaLnBrk="1" hangingPunct="1">
              <a:buFontTx/>
              <a:buChar char="•"/>
              <a:tabLst>
                <a:tab pos="406400" algn="l"/>
              </a:tabLst>
            </a:pPr>
            <a:r>
              <a:rPr lang="en-US">
                <a:latin typeface="HelveticaNeue BoldExt" charset="0"/>
                <a:ea typeface="MS PGothic" charset="0"/>
              </a:rPr>
              <a:t>Life-threatening injuries associated with thoracic injuries are identified in the primary survey by carefully assessing the patient</a:t>
            </a:r>
            <a:r>
              <a:rPr lang="ja-JP" altLang="en-US">
                <a:latin typeface="HelveticaNeue BoldExt" charset="0"/>
                <a:ea typeface="MS PGothic" charset="0"/>
              </a:rPr>
              <a:t>’</a:t>
            </a:r>
            <a:r>
              <a:rPr lang="en-US" altLang="ja-JP">
                <a:latin typeface="HelveticaNeue BoldExt" charset="0"/>
                <a:ea typeface="MS PGothic" charset="0"/>
              </a:rPr>
              <a:t>s ABCs. </a:t>
            </a:r>
          </a:p>
          <a:p>
            <a:pPr eaLnBrk="1" hangingPunct="1">
              <a:buFontTx/>
              <a:buChar char="•"/>
              <a:tabLst>
                <a:tab pos="406400" algn="l"/>
              </a:tabLst>
            </a:pPr>
            <a:r>
              <a:rPr lang="en-US">
                <a:latin typeface="HelveticaNeue BoldExt" charset="0"/>
                <a:ea typeface="MS PGothic" charset="0"/>
              </a:rPr>
              <a:t>Identified injuries usually require simple interventions to secure the airway, reexpand the lung, drain the pleural space, and improve breathing mechanics. </a:t>
            </a:r>
          </a:p>
          <a:p>
            <a:pPr eaLnBrk="1" hangingPunct="1">
              <a:buFontTx/>
              <a:buChar char="•"/>
              <a:tabLst>
                <a:tab pos="406400" algn="l"/>
              </a:tabLst>
            </a:pPr>
            <a:r>
              <a:rPr lang="en-US">
                <a:latin typeface="HelveticaNeue BoldExt" charset="0"/>
                <a:ea typeface="MS PGothic" charset="0"/>
              </a:rPr>
              <a:t>Most penetrating wounds to the chest require a thoracostomy tube. </a:t>
            </a:r>
          </a:p>
          <a:p>
            <a:pPr eaLnBrk="1" hangingPunct="1">
              <a:buFontTx/>
              <a:buChar char="•"/>
              <a:tabLst>
                <a:tab pos="406400" algn="l"/>
              </a:tabLst>
            </a:pPr>
            <a:r>
              <a:rPr lang="en-US">
                <a:latin typeface="HelveticaNeue BoldExt" charset="0"/>
                <a:ea typeface="MS PGothic" charset="0"/>
              </a:rPr>
              <a:t>A minority of patients with chest injuries require urgent surgical exploration due to bleeding. </a:t>
            </a:r>
          </a:p>
          <a:p>
            <a:pPr eaLnBrk="1" hangingPunct="1">
              <a:buFontTx/>
              <a:buChar char="•"/>
              <a:tabLst>
                <a:tab pos="406400" algn="l"/>
              </a:tabLst>
            </a:pPr>
            <a:r>
              <a:rPr lang="en-US">
                <a:latin typeface="HelveticaNeue BoldExt" charset="0"/>
                <a:ea typeface="MS PGothic" charset="0"/>
              </a:rPr>
              <a:t>Use the final point to elicit the six life threatening injuries on the subsequent slide.</a:t>
            </a:r>
          </a:p>
          <a:p>
            <a:pPr eaLnBrk="1" hangingPunct="1">
              <a:tabLst>
                <a:tab pos="406400" algn="l"/>
              </a:tabLst>
            </a:pPr>
            <a:endParaRPr lang="en-US">
              <a:latin typeface="CG Times"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9FB90D78-4AC8-144F-86EC-60ED4E9F0289}" type="slidenum">
              <a:rPr lang="en-US" sz="1200" b="0">
                <a:latin typeface="HelveticaNeue BoldExt" charset="0"/>
              </a:rPr>
              <a:pPr eaLnBrk="1" hangingPunct="1"/>
              <a:t>12</a:t>
            </a:fld>
            <a:endParaRPr lang="en-US" sz="1200" b="0">
              <a:latin typeface="HelveticaNeue BoldExt" charset="0"/>
            </a:endParaRPr>
          </a:p>
        </p:txBody>
      </p:sp>
      <p:sp>
        <p:nvSpPr>
          <p:cNvPr id="52227"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tabLst>
                <a:tab pos="406400" algn="l"/>
              </a:tabLst>
            </a:pPr>
            <a:r>
              <a:rPr lang="en-US" b="1">
                <a:latin typeface="HelveticaNeue BoldExt" charset="0"/>
                <a:ea typeface="MS PGothic" charset="0"/>
              </a:rPr>
              <a:t>4-9	Tension Pneumothorax</a:t>
            </a:r>
          </a:p>
          <a:p>
            <a:pPr marL="228600" indent="-228600" eaLnBrk="1" hangingPunct="1">
              <a:buFontTx/>
              <a:buChar char="•"/>
              <a:tabLst>
                <a:tab pos="406400" algn="l"/>
              </a:tabLst>
            </a:pPr>
            <a:r>
              <a:rPr lang="en-US">
                <a:latin typeface="HelveticaNeue BoldExt" charset="0"/>
                <a:ea typeface="MS PGothic" charset="0"/>
              </a:rPr>
              <a:t>How do I identify a tension pneumothorax? How do I differentiate a tension pneumothorax from cardiac tamponade and hemorrhagic shock?</a:t>
            </a:r>
          </a:p>
          <a:p>
            <a:pPr marL="228600" indent="-228600" eaLnBrk="1" hangingPunct="1">
              <a:buFontTx/>
              <a:buChar char="•"/>
              <a:tabLst>
                <a:tab pos="406400" algn="l"/>
              </a:tabLst>
            </a:pPr>
            <a:r>
              <a:rPr lang="en-US">
                <a:latin typeface="HelveticaNeue BoldExt" charset="0"/>
                <a:ea typeface="MS PGothic" charset="0"/>
              </a:rPr>
              <a:t>During the discussion of differentiating a tension pneumothorax from cardiac tamponade and hemorrhagic shock, relate that blunt injury is a more likely cause of tension pneumothorax. </a:t>
            </a:r>
          </a:p>
          <a:p>
            <a:pPr marL="228600" indent="-228600" eaLnBrk="1" hangingPunct="1">
              <a:buFontTx/>
              <a:buChar char="•"/>
              <a:tabLst>
                <a:tab pos="406400" algn="l"/>
              </a:tabLst>
            </a:pPr>
            <a:r>
              <a:rPr lang="en-US">
                <a:latin typeface="HelveticaNeue BoldExt" charset="0"/>
                <a:ea typeface="MS PGothic" charset="0"/>
              </a:rPr>
              <a:t>Cardiac tamponade occurs more often with penetrating trauma. </a:t>
            </a:r>
          </a:p>
          <a:p>
            <a:pPr marL="228600" indent="-228600" eaLnBrk="1" hangingPunct="1">
              <a:buFontTx/>
              <a:buChar char="•"/>
              <a:tabLst>
                <a:tab pos="406400" algn="l"/>
              </a:tabLst>
            </a:pPr>
            <a:r>
              <a:rPr lang="en-US">
                <a:latin typeface="HelveticaNeue BoldExt" charset="0"/>
                <a:ea typeface="MS PGothic" charset="0"/>
              </a:rPr>
              <a:t>If hypovolemia exists, the patient</a:t>
            </a:r>
            <a:r>
              <a:rPr lang="ja-JP" altLang="en-US">
                <a:latin typeface="HelveticaNeue BoldExt" charset="0"/>
                <a:ea typeface="MS PGothic" charset="0"/>
              </a:rPr>
              <a:t>’</a:t>
            </a:r>
            <a:r>
              <a:rPr lang="en-US" altLang="ja-JP">
                <a:latin typeface="HelveticaNeue BoldExt" charset="0"/>
                <a:ea typeface="MS PGothic" charset="0"/>
              </a:rPr>
              <a:t>s neck veins will not be distended.  </a:t>
            </a:r>
          </a:p>
          <a:p>
            <a:pPr marL="228600" indent="-228600" eaLnBrk="1" hangingPunct="1">
              <a:tabLst>
                <a:tab pos="406400" algn="l"/>
              </a:tabLst>
            </a:pPr>
            <a:endParaRPr lang="en-US">
              <a:latin typeface="CG Times"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55533778-BF52-5345-9864-4EA296B0484C}" type="slidenum">
              <a:rPr lang="en-US" sz="1200" b="0">
                <a:latin typeface="HelveticaNeue BoldExt" charset="0"/>
              </a:rPr>
              <a:pPr eaLnBrk="1" hangingPunct="1"/>
              <a:t>13</a:t>
            </a:fld>
            <a:endParaRPr lang="en-US" sz="1200" b="0">
              <a:latin typeface="HelveticaNeue BoldExt" charset="0"/>
            </a:endParaRPr>
          </a:p>
        </p:txBody>
      </p:sp>
      <p:sp>
        <p:nvSpPr>
          <p:cNvPr id="59395"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06400" algn="l"/>
              </a:tabLst>
            </a:pPr>
            <a:r>
              <a:rPr lang="en-US" b="1">
                <a:latin typeface="HelveticaNeue BoldExt" charset="0"/>
                <a:ea typeface="MS PGothic" charset="0"/>
              </a:rPr>
              <a:t>4-14	Flail Chest and Pulmonary Contusion</a:t>
            </a:r>
          </a:p>
          <a:p>
            <a:pPr eaLnBrk="1" hangingPunct="1">
              <a:buFontTx/>
              <a:buChar char="•"/>
              <a:tabLst>
                <a:tab pos="406400" algn="l"/>
              </a:tabLst>
            </a:pPr>
            <a:r>
              <a:rPr lang="en-US">
                <a:latin typeface="HelveticaNeue BoldExt" charset="0"/>
                <a:ea typeface="MS PGothic" charset="0"/>
              </a:rPr>
              <a:t>How do I treat the patient with a flail chest and/or pulmonary contusion?</a:t>
            </a:r>
          </a:p>
          <a:p>
            <a:pPr eaLnBrk="1" hangingPunct="1">
              <a:buFontTx/>
              <a:buChar char="•"/>
              <a:tabLst>
                <a:tab pos="406400" algn="l"/>
              </a:tabLst>
            </a:pPr>
            <a:r>
              <a:rPr lang="en-US">
                <a:latin typeface="HelveticaNeue BoldExt" charset="0"/>
                <a:ea typeface="MS PGothic" charset="0"/>
              </a:rPr>
              <a:t>Emphasize that the treatment goal is to reexpand the lung, eg, with CPAP (positive pressure) or physiotherapy, and to avoid progressive atelectasis. </a:t>
            </a:r>
          </a:p>
          <a:p>
            <a:pPr eaLnBrk="1" hangingPunct="1">
              <a:buFontTx/>
              <a:buChar char="•"/>
              <a:tabLst>
                <a:tab pos="406400" algn="l"/>
              </a:tabLst>
            </a:pPr>
            <a:r>
              <a:rPr lang="en-US">
                <a:latin typeface="HelveticaNeue BoldExt" charset="0"/>
                <a:ea typeface="MS PGothic" charset="0"/>
              </a:rPr>
              <a:t>Analgesia is an important adjunct, but oversedation will promote hypoventilation and atelectasis. </a:t>
            </a:r>
          </a:p>
          <a:p>
            <a:pPr eaLnBrk="1" hangingPunct="1">
              <a:tabLst>
                <a:tab pos="406400" algn="l"/>
              </a:tabLst>
            </a:pPr>
            <a:endParaRPr lang="en-US">
              <a:latin typeface="CG Times"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1EDAD32D-4A2D-5749-9A43-8C30310226CB}" type="slidenum">
              <a:rPr lang="en-US" sz="1200" b="0">
                <a:latin typeface="HelveticaNeue BoldExt" charset="0"/>
              </a:rPr>
              <a:pPr eaLnBrk="1" hangingPunct="1"/>
              <a:t>14</a:t>
            </a:fld>
            <a:endParaRPr lang="en-US" sz="1200" b="0">
              <a:latin typeface="HelveticaNeue BoldExt" charset="0"/>
            </a:endParaRPr>
          </a:p>
        </p:txBody>
      </p:sp>
      <p:sp>
        <p:nvSpPr>
          <p:cNvPr id="61443"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06400" algn="l"/>
              </a:tabLst>
            </a:pPr>
            <a:r>
              <a:rPr lang="en-US" b="1">
                <a:latin typeface="HelveticaNeue BoldExt" charset="0"/>
                <a:ea typeface="MS PGothic" charset="0"/>
              </a:rPr>
              <a:t>4-15	Massive Hemothorax</a:t>
            </a:r>
          </a:p>
          <a:p>
            <a:pPr eaLnBrk="1" hangingPunct="1">
              <a:buFontTx/>
              <a:buChar char="•"/>
              <a:tabLst>
                <a:tab pos="406400" algn="l"/>
              </a:tabLst>
            </a:pPr>
            <a:r>
              <a:rPr lang="en-US">
                <a:latin typeface="HelveticaNeue BoldExt" charset="0"/>
                <a:ea typeface="MS PGothic" charset="0"/>
              </a:rPr>
              <a:t>What is the cause and how do I identify if the patient has a massive hemothorax?</a:t>
            </a:r>
          </a:p>
          <a:p>
            <a:pPr eaLnBrk="1" hangingPunct="1">
              <a:buFontTx/>
              <a:buChar char="•"/>
              <a:tabLst>
                <a:tab pos="406400" algn="l"/>
              </a:tabLst>
            </a:pPr>
            <a:r>
              <a:rPr lang="en-US">
                <a:latin typeface="HelveticaNeue BoldExt" charset="0"/>
                <a:ea typeface="MS PGothic" charset="0"/>
              </a:rPr>
              <a:t>Note that this type of injury results in a </a:t>
            </a:r>
            <a:r>
              <a:rPr lang="ja-JP" altLang="en-US">
                <a:latin typeface="HelveticaNeue BoldExt" charset="0"/>
                <a:ea typeface="MS PGothic" charset="0"/>
              </a:rPr>
              <a:t>‘</a:t>
            </a:r>
            <a:r>
              <a:rPr lang="en-US" altLang="ja-JP">
                <a:latin typeface="HelveticaNeue BoldExt" charset="0"/>
                <a:ea typeface="MS PGothic" charset="0"/>
              </a:rPr>
              <a:t>B</a:t>
            </a:r>
            <a:r>
              <a:rPr lang="ja-JP" altLang="en-US">
                <a:latin typeface="HelveticaNeue BoldExt" charset="0"/>
                <a:ea typeface="MS PGothic" charset="0"/>
              </a:rPr>
              <a:t>’</a:t>
            </a:r>
            <a:r>
              <a:rPr lang="en-US" altLang="ja-JP">
                <a:latin typeface="HelveticaNeue BoldExt" charset="0"/>
                <a:ea typeface="MS PGothic" charset="0"/>
              </a:rPr>
              <a:t> and </a:t>
            </a:r>
            <a:r>
              <a:rPr lang="ja-JP" altLang="en-US">
                <a:latin typeface="HelveticaNeue BoldExt" charset="0"/>
                <a:ea typeface="MS PGothic" charset="0"/>
              </a:rPr>
              <a:t>‘</a:t>
            </a:r>
            <a:r>
              <a:rPr lang="en-US" altLang="ja-JP">
                <a:latin typeface="HelveticaNeue BoldExt" charset="0"/>
                <a:ea typeface="MS PGothic" charset="0"/>
              </a:rPr>
              <a:t>C</a:t>
            </a:r>
            <a:r>
              <a:rPr lang="ja-JP" altLang="en-US">
                <a:latin typeface="HelveticaNeue BoldExt" charset="0"/>
                <a:ea typeface="MS PGothic" charset="0"/>
              </a:rPr>
              <a:t>’</a:t>
            </a:r>
            <a:r>
              <a:rPr lang="en-US" altLang="ja-JP">
                <a:latin typeface="HelveticaNeue BoldExt" charset="0"/>
                <a:ea typeface="MS PGothic" charset="0"/>
              </a:rPr>
              <a:t> problem. </a:t>
            </a:r>
          </a:p>
          <a:p>
            <a:pPr eaLnBrk="1" hangingPunct="1">
              <a:tabLst>
                <a:tab pos="406400" algn="l"/>
              </a:tabLst>
            </a:pPr>
            <a:endParaRPr lang="en-US" i="1">
              <a:latin typeface="HelveticaNeue BoldExt" charset="0"/>
              <a:ea typeface="MS PGothic" charset="0"/>
            </a:endParaRPr>
          </a:p>
          <a:p>
            <a:pPr eaLnBrk="1" hangingPunct="1">
              <a:tabLst>
                <a:tab pos="406400" algn="l"/>
              </a:tabLst>
            </a:pPr>
            <a:r>
              <a:rPr lang="en-US" i="1">
                <a:latin typeface="HelveticaNeue BoldExt" charset="0"/>
                <a:ea typeface="MS PGothic" charset="0"/>
              </a:rPr>
              <a:t>X-ray courtesy of  Ray McGlone, Royal Lancaster Infirmary; UK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018DE15B-2ADE-F84D-A872-52B13799258E}" type="slidenum">
              <a:rPr lang="en-US" sz="1200" b="0">
                <a:latin typeface="HelveticaNeue BoldExt" charset="0"/>
              </a:rPr>
              <a:pPr eaLnBrk="1" hangingPunct="1"/>
              <a:t>15</a:t>
            </a:fld>
            <a:endParaRPr lang="en-US" sz="1200" b="0">
              <a:latin typeface="HelveticaNeue BoldExt" charset="0"/>
            </a:endParaRPr>
          </a:p>
        </p:txBody>
      </p:sp>
      <p:sp>
        <p:nvSpPr>
          <p:cNvPr id="64515"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06400" algn="l"/>
              </a:tabLst>
            </a:pPr>
            <a:r>
              <a:rPr lang="en-US" b="1">
                <a:latin typeface="HelveticaNeue BoldExt" charset="0"/>
                <a:ea typeface="MS PGothic" charset="0"/>
              </a:rPr>
              <a:t>4-17	Cardiac Tamponade</a:t>
            </a:r>
          </a:p>
          <a:p>
            <a:pPr eaLnBrk="1" hangingPunct="1">
              <a:buFontTx/>
              <a:buChar char="•"/>
              <a:tabLst>
                <a:tab pos="406400" algn="l"/>
              </a:tabLst>
            </a:pPr>
            <a:r>
              <a:rPr lang="en-US">
                <a:latin typeface="HelveticaNeue BoldExt" charset="0"/>
                <a:ea typeface="MS PGothic" charset="0"/>
              </a:rPr>
              <a:t>This photograph shows a patient with a parasternal penetrating injury, self-inflicted with a car radio antenna. (Note: The patient</a:t>
            </a:r>
            <a:r>
              <a:rPr lang="ja-JP" altLang="en-US">
                <a:latin typeface="HelveticaNeue BoldExt" charset="0"/>
                <a:ea typeface="MS PGothic" charset="0"/>
              </a:rPr>
              <a:t>’</a:t>
            </a:r>
            <a:r>
              <a:rPr lang="en-US" altLang="ja-JP">
                <a:latin typeface="HelveticaNeue BoldExt" charset="0"/>
                <a:ea typeface="MS PGothic" charset="0"/>
              </a:rPr>
              <a:t>s head is at the bottom of the photograph where one can see the oxygen mask.) </a:t>
            </a:r>
          </a:p>
          <a:p>
            <a:pPr eaLnBrk="1" hangingPunct="1">
              <a:buFontTx/>
              <a:buChar char="•"/>
              <a:tabLst>
                <a:tab pos="406400" algn="l"/>
              </a:tabLst>
            </a:pPr>
            <a:r>
              <a:rPr lang="en-US">
                <a:latin typeface="HelveticaNeue BoldExt" charset="0"/>
                <a:ea typeface="MS PGothic" charset="0"/>
              </a:rPr>
              <a:t>Ensure that the students understand that blunt trauma to the chest can cause cardiac tamponade, but that most survivors of cardiac tamponade have an anterior or posterior penetrating wound to the chest. </a:t>
            </a:r>
          </a:p>
          <a:p>
            <a:pPr eaLnBrk="1" hangingPunct="1">
              <a:buFontTx/>
              <a:buChar char="•"/>
              <a:tabLst>
                <a:tab pos="406400" algn="l"/>
              </a:tabLst>
            </a:pPr>
            <a:r>
              <a:rPr lang="en-US">
                <a:latin typeface="HelveticaNeue BoldExt" charset="0"/>
                <a:ea typeface="MS PGothic" charset="0"/>
              </a:rPr>
              <a:t>During the discussion about signs and symptoms of the patient with cardiac tamponade, emphasize the fact that not all findings must be present. </a:t>
            </a:r>
          </a:p>
          <a:p>
            <a:pPr eaLnBrk="1" hangingPunct="1">
              <a:buFontTx/>
              <a:buChar char="•"/>
              <a:tabLst>
                <a:tab pos="406400" algn="l"/>
              </a:tabLst>
            </a:pPr>
            <a:r>
              <a:rPr lang="en-US">
                <a:latin typeface="HelveticaNeue BoldExt" charset="0"/>
                <a:ea typeface="MS PGothic" charset="0"/>
              </a:rPr>
              <a:t>Explain that cardiac tamponade is suspected if the patient has a penetrating parasternal wound.  Clinical signs may include hypotension and dyspnea, or the patient verbalizing that he or she senses he or she is dying. </a:t>
            </a:r>
          </a:p>
          <a:p>
            <a:pPr eaLnBrk="1" hangingPunct="1">
              <a:tabLst>
                <a:tab pos="406400" algn="l"/>
              </a:tabLst>
            </a:pPr>
            <a:endParaRPr lang="en-US" i="1">
              <a:latin typeface="HelveticaNeue BoldExt" charset="0"/>
              <a:ea typeface="MS PGothic" charset="0"/>
            </a:endParaRPr>
          </a:p>
          <a:p>
            <a:pPr eaLnBrk="1" hangingPunct="1">
              <a:tabLst>
                <a:tab pos="406400" algn="l"/>
              </a:tabLst>
            </a:pPr>
            <a:r>
              <a:rPr lang="en-US" i="1">
                <a:latin typeface="HelveticaNeue BoldExt" charset="0"/>
                <a:ea typeface="MS PGothic" charset="0"/>
              </a:rPr>
              <a:t>Photograph used with permission of Trauma.org; Frederick Foss; chest0016a; http://www.trauma.org/imagebank/imagebank.html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5E7D1C0C-9C48-8F45-A4B6-2B625121CA03}" type="slidenum">
              <a:rPr lang="en-US" sz="1200" b="0">
                <a:latin typeface="HelveticaNeue BoldExt" charset="0"/>
              </a:rPr>
              <a:pPr eaLnBrk="1" hangingPunct="1"/>
              <a:t>18</a:t>
            </a:fld>
            <a:endParaRPr lang="en-US" sz="1200" b="0">
              <a:latin typeface="HelveticaNeue BoldExt" charset="0"/>
            </a:endParaRPr>
          </a:p>
        </p:txBody>
      </p:sp>
      <p:sp>
        <p:nvSpPr>
          <p:cNvPr id="70659"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06400" algn="l"/>
              </a:tabLst>
            </a:pPr>
            <a:r>
              <a:rPr lang="en-US" b="1">
                <a:latin typeface="HelveticaNeue BoldExt" charset="0"/>
                <a:ea typeface="MS PGothic" charset="0"/>
              </a:rPr>
              <a:t>4-26	Simple Pneumothorax</a:t>
            </a:r>
          </a:p>
          <a:p>
            <a:pPr eaLnBrk="1" hangingPunct="1">
              <a:buFontTx/>
              <a:buChar char="•"/>
              <a:tabLst>
                <a:tab pos="406400" algn="l"/>
              </a:tabLst>
            </a:pPr>
            <a:r>
              <a:rPr lang="en-US">
                <a:latin typeface="HelveticaNeue BoldExt" charset="0"/>
                <a:ea typeface="MS PGothic" charset="0"/>
              </a:rPr>
              <a:t>How do I identify and treat a simple pneumothorax?</a:t>
            </a:r>
          </a:p>
          <a:p>
            <a:pPr eaLnBrk="1" hangingPunct="1">
              <a:buFontTx/>
              <a:buChar char="•"/>
              <a:tabLst>
                <a:tab pos="406400" algn="l"/>
              </a:tabLst>
            </a:pPr>
            <a:r>
              <a:rPr lang="en-US">
                <a:latin typeface="HelveticaNeue BoldExt" charset="0"/>
                <a:ea typeface="MS PGothic" charset="0"/>
              </a:rPr>
              <a:t>The students should understand that a pneumothorax can occur after blunt and penetrating injury to the chest, although it may not be apparent on physical examination. </a:t>
            </a:r>
          </a:p>
          <a:p>
            <a:pPr eaLnBrk="1" hangingPunct="1">
              <a:buFontTx/>
              <a:buChar char="•"/>
              <a:tabLst>
                <a:tab pos="406400" algn="l"/>
              </a:tabLst>
            </a:pPr>
            <a:r>
              <a:rPr lang="en-US">
                <a:latin typeface="HelveticaNeue BoldExt" charset="0"/>
                <a:ea typeface="MS PGothic" charset="0"/>
              </a:rPr>
              <a:t>After describing how to identify and treat this injury, ask about the usefulness of obtaining a chest x-ray, which can help identify this injury. </a:t>
            </a:r>
          </a:p>
          <a:p>
            <a:pPr eaLnBrk="1" hangingPunct="1">
              <a:buFontTx/>
              <a:buChar char="•"/>
              <a:tabLst>
                <a:tab pos="406400" algn="l"/>
              </a:tabLst>
            </a:pPr>
            <a:r>
              <a:rPr lang="en-US">
                <a:latin typeface="HelveticaNeue BoldExt" charset="0"/>
                <a:ea typeface="MS PGothic" charset="0"/>
              </a:rPr>
              <a:t>Remind students of the need to assess for subcutaneous emphysema. </a:t>
            </a:r>
          </a:p>
          <a:p>
            <a:pPr eaLnBrk="1" hangingPunct="1">
              <a:buFontTx/>
              <a:buChar char="•"/>
              <a:tabLst>
                <a:tab pos="406400" algn="l"/>
              </a:tabLst>
            </a:pPr>
            <a:r>
              <a:rPr lang="en-US">
                <a:latin typeface="HelveticaNeue BoldExt" charset="0"/>
                <a:ea typeface="MS PGothic" charset="0"/>
              </a:rPr>
              <a:t>The presence of decreased breath sounds is not always a helpful indicator for a pneumothorax, especially if the patient is hyperventilating from pain or is in shock. </a:t>
            </a:r>
          </a:p>
          <a:p>
            <a:pPr eaLnBrk="1" hangingPunct="1">
              <a:buFontTx/>
              <a:buChar char="•"/>
              <a:tabLst>
                <a:tab pos="406400" algn="l"/>
              </a:tabLst>
            </a:pPr>
            <a:r>
              <a:rPr lang="en-US">
                <a:latin typeface="HelveticaNeue BoldExt" charset="0"/>
                <a:ea typeface="MS PGothic" charset="0"/>
              </a:rPr>
              <a:t>The students should know that this injury is treated with tube thoracostomy. </a:t>
            </a:r>
          </a:p>
          <a:p>
            <a:pPr eaLnBrk="1" hangingPunct="1">
              <a:tabLst>
                <a:tab pos="406400" algn="l"/>
              </a:tabLst>
            </a:pPr>
            <a:endParaRPr lang="en-US">
              <a:latin typeface="CG Times"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D694D4BE-EAA0-E34E-B806-0E55CEDC8197}" type="slidenum">
              <a:rPr lang="en-US" sz="1200" b="0">
                <a:latin typeface="HelveticaNeue BoldExt" charset="0"/>
              </a:rPr>
              <a:pPr eaLnBrk="1" hangingPunct="1"/>
              <a:t>19</a:t>
            </a:fld>
            <a:endParaRPr lang="en-US" sz="1200" b="0">
              <a:latin typeface="HelveticaNeue BoldExt" charset="0"/>
            </a:endParaRPr>
          </a:p>
        </p:txBody>
      </p:sp>
      <p:sp>
        <p:nvSpPr>
          <p:cNvPr id="79875"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06400" algn="l"/>
              </a:tabLst>
            </a:pPr>
            <a:r>
              <a:rPr lang="en-US" b="1">
                <a:latin typeface="HelveticaNeue BoldExt" charset="0"/>
                <a:ea typeface="MS PGothic" charset="0"/>
              </a:rPr>
              <a:t>4-37	Fractures and Associated Injuries</a:t>
            </a:r>
          </a:p>
          <a:p>
            <a:pPr eaLnBrk="1" hangingPunct="1">
              <a:buFontTx/>
              <a:buChar char="•"/>
              <a:tabLst>
                <a:tab pos="406400" algn="l"/>
              </a:tabLst>
            </a:pPr>
            <a:r>
              <a:rPr lang="en-US">
                <a:latin typeface="HelveticaNeue BoldExt" charset="0"/>
                <a:ea typeface="MS PGothic" charset="0"/>
              </a:rPr>
              <a:t>What associated injuries should I suspect and assess for when my patient has fractures of the chest wall?</a:t>
            </a:r>
          </a:p>
          <a:p>
            <a:pPr eaLnBrk="1" hangingPunct="1">
              <a:buFontTx/>
              <a:buChar char="•"/>
              <a:tabLst>
                <a:tab pos="406400" algn="l"/>
              </a:tabLst>
            </a:pPr>
            <a:r>
              <a:rPr lang="en-US">
                <a:latin typeface="HelveticaNeue BoldExt" charset="0"/>
                <a:ea typeface="MS PGothic" charset="0"/>
              </a:rPr>
              <a:t>Explain that the location of the fracture provides clues about other possible injuries. </a:t>
            </a:r>
          </a:p>
          <a:p>
            <a:pPr eaLnBrk="1" hangingPunct="1">
              <a:buFontTx/>
              <a:buChar char="•"/>
              <a:tabLst>
                <a:tab pos="406400" algn="l"/>
              </a:tabLst>
            </a:pPr>
            <a:r>
              <a:rPr lang="en-US">
                <a:latin typeface="HelveticaNeue BoldExt" charset="0"/>
                <a:ea typeface="MS PGothic" charset="0"/>
              </a:rPr>
              <a:t>The students should understand that it requires a significant force to fracture ribs 1-3. </a:t>
            </a:r>
          </a:p>
          <a:p>
            <a:pPr eaLnBrk="1" hangingPunct="1">
              <a:buFontTx/>
              <a:buChar char="•"/>
              <a:tabLst>
                <a:tab pos="406400" algn="l"/>
              </a:tabLst>
            </a:pPr>
            <a:r>
              <a:rPr lang="en-US">
                <a:latin typeface="HelveticaNeue BoldExt" charset="0"/>
                <a:ea typeface="MS PGothic" charset="0"/>
              </a:rPr>
              <a:t>Patients with these fractures commonly have many associated injuries and are at a higher risk for mortality. </a:t>
            </a:r>
          </a:p>
          <a:p>
            <a:pPr eaLnBrk="1" hangingPunct="1">
              <a:buFontTx/>
              <a:buChar char="•"/>
              <a:tabLst>
                <a:tab pos="406400" algn="l"/>
              </a:tabLst>
            </a:pPr>
            <a:r>
              <a:rPr lang="en-US">
                <a:latin typeface="HelveticaNeue BoldExt" charset="0"/>
                <a:ea typeface="MS PGothic" charset="0"/>
              </a:rPr>
              <a:t>Fractures of ribs 4-9 are commonly associated with flail chest, pulmonary contusion, and pneumothorax. </a:t>
            </a:r>
          </a:p>
          <a:p>
            <a:pPr eaLnBrk="1" hangingPunct="1">
              <a:buFontTx/>
              <a:buChar char="•"/>
              <a:tabLst>
                <a:tab pos="406400" algn="l"/>
              </a:tabLst>
            </a:pPr>
            <a:r>
              <a:rPr lang="en-US">
                <a:latin typeface="HelveticaNeue BoldExt" charset="0"/>
                <a:ea typeface="MS PGothic" charset="0"/>
              </a:rPr>
              <a:t>Lower rib fractures are associated with intraabdominal injury. </a:t>
            </a:r>
          </a:p>
          <a:p>
            <a:pPr eaLnBrk="1" hangingPunct="1">
              <a:buFontTx/>
              <a:buChar char="•"/>
              <a:tabLst>
                <a:tab pos="406400" algn="l"/>
              </a:tabLst>
            </a:pPr>
            <a:r>
              <a:rPr lang="en-US">
                <a:latin typeface="HelveticaNeue BoldExt" charset="0"/>
                <a:ea typeface="MS PGothic" charset="0"/>
              </a:rPr>
              <a:t>Time permitting, review diaphragmatic excursion and its relationship to intraabdominal injuries and lower thoracic injuries.</a:t>
            </a:r>
          </a:p>
          <a:p>
            <a:pPr eaLnBrk="1" hangingPunct="1">
              <a:tabLst>
                <a:tab pos="406400" algn="l"/>
              </a:tabLst>
            </a:pPr>
            <a:endParaRPr lang="en-US">
              <a:latin typeface="CG Times"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C593E47-EA61-BE49-BF32-BA59868087BD}" type="slidenum">
              <a:rPr lang="en-US" sz="1200" b="0">
                <a:latin typeface="HelveticaNeue BoldExt" charset="0"/>
              </a:rPr>
              <a:pPr eaLnBrk="1" hangingPunct="1"/>
              <a:t>20</a:t>
            </a:fld>
            <a:endParaRPr lang="en-US" sz="1200" b="0">
              <a:latin typeface="HelveticaNeue BoldExt" charset="0"/>
            </a:endParaRPr>
          </a:p>
        </p:txBody>
      </p:sp>
      <p:sp>
        <p:nvSpPr>
          <p:cNvPr id="71683"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06400" algn="l"/>
              </a:tabLst>
            </a:pPr>
            <a:r>
              <a:rPr lang="en-US" b="1">
                <a:latin typeface="HelveticaNeue BoldExt" charset="0"/>
                <a:ea typeface="MS PGothic" charset="0"/>
              </a:rPr>
              <a:t>4-27	Pulmonary Contusion</a:t>
            </a:r>
          </a:p>
          <a:p>
            <a:pPr eaLnBrk="1" hangingPunct="1">
              <a:buFontTx/>
              <a:buChar char="•"/>
              <a:tabLst>
                <a:tab pos="406400" algn="l"/>
              </a:tabLst>
            </a:pPr>
            <a:r>
              <a:rPr lang="en-US">
                <a:latin typeface="HelveticaNeue BoldExt" charset="0"/>
                <a:ea typeface="MS PGothic" charset="0"/>
              </a:rPr>
              <a:t>How do I identify and treat a pulmonary contusion?</a:t>
            </a:r>
          </a:p>
          <a:p>
            <a:pPr eaLnBrk="1" hangingPunct="1">
              <a:buFontTx/>
              <a:buChar char="•"/>
              <a:tabLst>
                <a:tab pos="406400" algn="l"/>
              </a:tabLst>
            </a:pPr>
            <a:r>
              <a:rPr lang="en-US">
                <a:latin typeface="HelveticaNeue BoldExt" charset="0"/>
                <a:ea typeface="MS PGothic" charset="0"/>
              </a:rPr>
              <a:t>A pulmonary contusion can be mild to severe and may cause very little hypoxia to severe hypoxia. </a:t>
            </a:r>
          </a:p>
          <a:p>
            <a:pPr eaLnBrk="1" hangingPunct="1">
              <a:buFontTx/>
              <a:buChar char="•"/>
              <a:tabLst>
                <a:tab pos="406400" algn="l"/>
              </a:tabLst>
            </a:pPr>
            <a:r>
              <a:rPr lang="en-US">
                <a:latin typeface="HelveticaNeue BoldExt" charset="0"/>
                <a:ea typeface="MS PGothic" charset="0"/>
              </a:rPr>
              <a:t>The diagnosis can be confirmed by a chest x-ray or a CT scan of the chest. </a:t>
            </a:r>
          </a:p>
          <a:p>
            <a:pPr eaLnBrk="1" hangingPunct="1">
              <a:buFontTx/>
              <a:buChar char="•"/>
              <a:tabLst>
                <a:tab pos="406400" algn="l"/>
              </a:tabLst>
            </a:pPr>
            <a:r>
              <a:rPr lang="en-US">
                <a:latin typeface="HelveticaNeue BoldExt" charset="0"/>
                <a:ea typeface="MS PGothic" charset="0"/>
              </a:rPr>
              <a:t>Most pulmonary contusions increase in size and severity after fluid resuscitation. </a:t>
            </a:r>
          </a:p>
          <a:p>
            <a:pPr eaLnBrk="1" hangingPunct="1">
              <a:buFontTx/>
              <a:buChar char="•"/>
              <a:tabLst>
                <a:tab pos="406400" algn="l"/>
              </a:tabLst>
            </a:pPr>
            <a:r>
              <a:rPr lang="en-US">
                <a:latin typeface="HelveticaNeue BoldExt" charset="0"/>
                <a:ea typeface="MS PGothic" charset="0"/>
              </a:rPr>
              <a:t>The students should know that treatment includes normovolemia and maneuvers to maintain lung volumes. </a:t>
            </a:r>
          </a:p>
          <a:p>
            <a:pPr eaLnBrk="1" hangingPunct="1">
              <a:tabLst>
                <a:tab pos="406400" algn="l"/>
              </a:tabLst>
            </a:pPr>
            <a:endParaRPr lang="en-US">
              <a:latin typeface="HelveticaNeue BoldExt" charset="0"/>
              <a:ea typeface="MS PGothic" charset="0"/>
            </a:endParaRPr>
          </a:p>
          <a:p>
            <a:pPr eaLnBrk="1" hangingPunct="1">
              <a:tabLst>
                <a:tab pos="406400" algn="l"/>
              </a:tabLst>
            </a:pPr>
            <a:r>
              <a:rPr lang="en-US" i="1">
                <a:latin typeface="HelveticaNeue BoldExt" charset="0"/>
                <a:ea typeface="MS PGothic" charset="0"/>
              </a:rPr>
              <a:t>X-ray courtesy of Ray McGlone, Royal Lancaster Infirmary, UK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4267200"/>
            <a:ext cx="7467600" cy="1503363"/>
          </a:xfrm>
          <a:extLst>
            <a:ext uri="{909E8E84-426E-40dd-AFC4-6F175D3DCCD1}">
              <a14:hiddenFill xmlns:a14="http://schemas.microsoft.com/office/drawing/2010/main">
                <a:solidFill>
                  <a:schemeClr val="accent1"/>
                </a:solidFill>
              </a14:hiddenFill>
            </a:ext>
          </a:extLst>
        </p:spPr>
        <p:txBody>
          <a:bodyPr anchor="t"/>
          <a:lstStyle>
            <a:lvl1pPr>
              <a:defRPr sz="4600">
                <a:solidFill>
                  <a:schemeClr val="tx2"/>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066800" y="7315200"/>
            <a:ext cx="8915400" cy="381000"/>
          </a:xfrm>
        </p:spPr>
        <p:txBody>
          <a:bodyPr/>
          <a:lstStyle>
            <a:lvl1pPr marL="0" indent="0">
              <a:lnSpc>
                <a:spcPct val="100000"/>
              </a:lnSpc>
              <a:buFont typeface="Times" charset="0"/>
              <a:buNone/>
              <a:defRPr sz="2000">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860298097"/>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2"/>
          <p:cNvSpPr>
            <a:spLocks noGrp="1" noChangeArrowheads="1"/>
          </p:cNvSpPr>
          <p:nvPr>
            <p:ph type="sldNum" sz="quarter" idx="10"/>
          </p:nvPr>
        </p:nvSpPr>
        <p:spPr>
          <a:ln/>
        </p:spPr>
        <p:txBody>
          <a:bodyPr/>
          <a:lstStyle>
            <a:lvl1pPr>
              <a:defRPr/>
            </a:lvl1pPr>
          </a:lstStyle>
          <a:p>
            <a:pPr>
              <a:defRPr/>
            </a:pPr>
            <a:fld id="{EAB910B7-91E6-EF41-A557-A723C0E1D057}" type="slidenum">
              <a:rPr lang="en-US"/>
              <a:pPr>
                <a:defRPr/>
              </a:pPr>
              <a:t>‹nr.›</a:t>
            </a:fld>
            <a:endParaRPr lang="en-US"/>
          </a:p>
        </p:txBody>
      </p:sp>
      <p:sp>
        <p:nvSpPr>
          <p:cNvPr id="5" name="Rectangle 10"/>
          <p:cNvSpPr>
            <a:spLocks noGrp="1" noChangeArrowheads="1"/>
          </p:cNvSpPr>
          <p:nvPr>
            <p:ph type="dt" sz="half" idx="11"/>
          </p:nvPr>
        </p:nvSpPr>
        <p:spPr>
          <a:ln/>
        </p:spPr>
        <p:txBody>
          <a:bodyPr/>
          <a:lstStyle>
            <a:lvl1pPr>
              <a:defRPr/>
            </a:lvl1pPr>
          </a:lstStyle>
          <a:p>
            <a:pPr>
              <a:defRPr/>
            </a:pPr>
            <a:fld id="{A30613D1-64D0-DB4A-86CE-F2B0525A5F6D}" type="datetime1">
              <a:rPr lang="en-US"/>
              <a:pPr>
                <a:defRPr/>
              </a:pPr>
              <a:t>06-06-14</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275863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753350" y="1143000"/>
            <a:ext cx="2228850" cy="6324600"/>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1066800" y="1143000"/>
            <a:ext cx="6534150" cy="6324600"/>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2"/>
          <p:cNvSpPr>
            <a:spLocks noGrp="1" noChangeArrowheads="1"/>
          </p:cNvSpPr>
          <p:nvPr>
            <p:ph type="sldNum" sz="quarter" idx="10"/>
          </p:nvPr>
        </p:nvSpPr>
        <p:spPr>
          <a:ln/>
        </p:spPr>
        <p:txBody>
          <a:bodyPr/>
          <a:lstStyle>
            <a:lvl1pPr>
              <a:defRPr/>
            </a:lvl1pPr>
          </a:lstStyle>
          <a:p>
            <a:pPr>
              <a:defRPr/>
            </a:pPr>
            <a:fld id="{CF280F6A-3968-3145-94CB-253E0B7BC30F}" type="slidenum">
              <a:rPr lang="en-US"/>
              <a:pPr>
                <a:defRPr/>
              </a:pPr>
              <a:t>‹nr.›</a:t>
            </a:fld>
            <a:endParaRPr lang="en-US"/>
          </a:p>
        </p:txBody>
      </p:sp>
      <p:sp>
        <p:nvSpPr>
          <p:cNvPr id="5" name="Rectangle 10"/>
          <p:cNvSpPr>
            <a:spLocks noGrp="1" noChangeArrowheads="1"/>
          </p:cNvSpPr>
          <p:nvPr>
            <p:ph type="dt" sz="half" idx="11"/>
          </p:nvPr>
        </p:nvSpPr>
        <p:spPr>
          <a:ln/>
        </p:spPr>
        <p:txBody>
          <a:bodyPr/>
          <a:lstStyle>
            <a:lvl1pPr>
              <a:defRPr/>
            </a:lvl1pPr>
          </a:lstStyle>
          <a:p>
            <a:pPr>
              <a:defRPr/>
            </a:pPr>
            <a:fld id="{87E0C21A-0FC7-D34D-BA7C-44FDC37D4616}" type="datetime1">
              <a:rPr lang="en-US"/>
              <a:pPr>
                <a:defRPr/>
              </a:pPr>
              <a:t>06-06-14</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384516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1066800" y="1143000"/>
            <a:ext cx="8915400" cy="1220788"/>
          </a:xfrm>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1066800" y="2667000"/>
            <a:ext cx="4381500" cy="48006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600700" y="2667000"/>
            <a:ext cx="4381500" cy="48006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12"/>
          <p:cNvSpPr>
            <a:spLocks noGrp="1" noChangeArrowheads="1"/>
          </p:cNvSpPr>
          <p:nvPr>
            <p:ph type="sldNum" sz="quarter" idx="10"/>
          </p:nvPr>
        </p:nvSpPr>
        <p:spPr>
          <a:ln/>
        </p:spPr>
        <p:txBody>
          <a:bodyPr/>
          <a:lstStyle>
            <a:lvl1pPr>
              <a:defRPr/>
            </a:lvl1pPr>
          </a:lstStyle>
          <a:p>
            <a:pPr>
              <a:defRPr/>
            </a:pPr>
            <a:fld id="{381E208C-EBD3-A044-B972-ED90232EECAA}" type="slidenum">
              <a:rPr lang="en-US"/>
              <a:pPr>
                <a:defRPr/>
              </a:pPr>
              <a:t>‹nr.›</a:t>
            </a:fld>
            <a:endParaRPr lang="en-US"/>
          </a:p>
        </p:txBody>
      </p:sp>
      <p:sp>
        <p:nvSpPr>
          <p:cNvPr id="6" name="Rectangle 10"/>
          <p:cNvSpPr>
            <a:spLocks noGrp="1" noChangeArrowheads="1"/>
          </p:cNvSpPr>
          <p:nvPr>
            <p:ph type="dt" sz="half" idx="11"/>
          </p:nvPr>
        </p:nvSpPr>
        <p:spPr>
          <a:ln/>
        </p:spPr>
        <p:txBody>
          <a:bodyPr/>
          <a:lstStyle>
            <a:lvl1pPr>
              <a:defRPr/>
            </a:lvl1pPr>
          </a:lstStyle>
          <a:p>
            <a:pPr>
              <a:defRPr/>
            </a:pPr>
            <a:fld id="{6F4B6BA7-F21F-284F-A5F4-EA5E51FC601A}" type="datetime1">
              <a:rPr lang="en-US"/>
              <a:pPr>
                <a:defRPr/>
              </a:pPr>
              <a:t>06-06-14</a:t>
            </a:fld>
            <a:endParaRPr lang="en-US"/>
          </a:p>
        </p:txBody>
      </p:sp>
      <p:sp>
        <p:nvSpPr>
          <p:cNvPr id="7"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226691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809625" y="2516188"/>
            <a:ext cx="9180513" cy="1736725"/>
          </a:xfrm>
        </p:spPr>
        <p:txBody>
          <a:bodyPr/>
          <a:lstStyle/>
          <a:p>
            <a:r>
              <a:rPr lang="nl-NL" smtClean="0"/>
              <a:t>Titelstijl van model bewerken</a:t>
            </a:r>
            <a:endParaRPr lang="nl-NL"/>
          </a:p>
        </p:txBody>
      </p:sp>
      <p:sp>
        <p:nvSpPr>
          <p:cNvPr id="3" name="Subtitel 2"/>
          <p:cNvSpPr>
            <a:spLocks noGrp="1"/>
          </p:cNvSpPr>
          <p:nvPr>
            <p:ph type="subTitle" idx="1"/>
          </p:nvPr>
        </p:nvSpPr>
        <p:spPr>
          <a:xfrm>
            <a:off x="1619250" y="4591050"/>
            <a:ext cx="7561263" cy="20701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titelstijl van het model te bewerken</a:t>
            </a:r>
            <a:endParaRPr lang="nl-NL"/>
          </a:p>
        </p:txBody>
      </p:sp>
      <p:sp>
        <p:nvSpPr>
          <p:cNvPr id="4" name="Rectangle 12"/>
          <p:cNvSpPr>
            <a:spLocks noGrp="1" noChangeArrowheads="1"/>
          </p:cNvSpPr>
          <p:nvPr>
            <p:ph type="sldNum" sz="quarter" idx="10"/>
          </p:nvPr>
        </p:nvSpPr>
        <p:spPr/>
        <p:txBody>
          <a:bodyPr/>
          <a:lstStyle>
            <a:lvl1pPr>
              <a:defRPr/>
            </a:lvl1pPr>
          </a:lstStyle>
          <a:p>
            <a:pPr>
              <a:defRPr/>
            </a:pPr>
            <a:fld id="{0F5E25DC-656B-EF45-8B87-8E40BBFFFCFF}" type="slidenum">
              <a:rPr lang="en-US"/>
              <a:pPr>
                <a:defRPr/>
              </a:pPr>
              <a:t>‹nr.›</a:t>
            </a:fld>
            <a:endParaRPr lang="en-US"/>
          </a:p>
        </p:txBody>
      </p:sp>
      <p:sp>
        <p:nvSpPr>
          <p:cNvPr id="5" name="Rectangle 10"/>
          <p:cNvSpPr>
            <a:spLocks noGrp="1" noChangeArrowheads="1"/>
          </p:cNvSpPr>
          <p:nvPr>
            <p:ph type="dt" sz="half" idx="11"/>
          </p:nvPr>
        </p:nvSpPr>
        <p:spPr/>
        <p:txBody>
          <a:bodyPr/>
          <a:lstStyle>
            <a:lvl1pPr>
              <a:defRPr/>
            </a:lvl1pPr>
          </a:lstStyle>
          <a:p>
            <a:pPr>
              <a:defRPr/>
            </a:pPr>
            <a:fld id="{F65CDBFF-BC02-3043-813E-1A93A4AFB9AE}" type="datetime1">
              <a:rPr lang="en-US"/>
              <a:pPr>
                <a:defRPr/>
              </a:pPr>
              <a:t>06-06-14</a:t>
            </a:fld>
            <a:endParaRPr lang="en-US"/>
          </a:p>
        </p:txBody>
      </p:sp>
      <p:sp>
        <p:nvSpPr>
          <p:cNvPr id="6" name="Rectangle 11"/>
          <p:cNvSpPr>
            <a:spLocks noGrp="1" noChangeArrowheads="1"/>
          </p:cNvSpPr>
          <p:nvPr>
            <p:ph type="ftr" sz="quarter" idx="12"/>
          </p:nvPr>
        </p:nvSpPr>
        <p:spPr/>
        <p:txBody>
          <a:bodyPr/>
          <a:lstStyle>
            <a:lvl1pPr>
              <a:defRPr/>
            </a:lvl1pPr>
          </a:lstStyle>
          <a:p>
            <a:pPr>
              <a:defRPr/>
            </a:pPr>
            <a:r>
              <a:rPr lang="en-US"/>
              <a:t>voorbeeld voettekst</a:t>
            </a:r>
          </a:p>
        </p:txBody>
      </p:sp>
    </p:spTree>
    <p:extLst>
      <p:ext uri="{BB962C8B-B14F-4D97-AF65-F5344CB8AC3E}">
        <p14:creationId xmlns:p14="http://schemas.microsoft.com/office/powerpoint/2010/main" val="888895387"/>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09982" y="720090"/>
            <a:ext cx="9179799" cy="135016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982" y="2340293"/>
            <a:ext cx="4499901" cy="4860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489880" y="2340293"/>
            <a:ext cx="4499901" cy="4860608"/>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34" charset="-128"/>
                <a:cs typeface="+mn-cs"/>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endParaRPr lang="nl-NL"/>
          </a:p>
        </p:txBody>
      </p:sp>
    </p:spTree>
    <p:extLst>
      <p:ext uri="{BB962C8B-B14F-4D97-AF65-F5344CB8AC3E}">
        <p14:creationId xmlns:p14="http://schemas.microsoft.com/office/powerpoint/2010/main" val="173572371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2"/>
          <p:cNvSpPr>
            <a:spLocks noGrp="1" noChangeArrowheads="1"/>
          </p:cNvSpPr>
          <p:nvPr>
            <p:ph type="sldNum" sz="quarter" idx="10"/>
          </p:nvPr>
        </p:nvSpPr>
        <p:spPr>
          <a:ln/>
        </p:spPr>
        <p:txBody>
          <a:bodyPr/>
          <a:lstStyle>
            <a:lvl1pPr>
              <a:defRPr/>
            </a:lvl1pPr>
          </a:lstStyle>
          <a:p>
            <a:pPr>
              <a:defRPr/>
            </a:pPr>
            <a:fld id="{DDB73CE4-EC5A-EA4D-92B9-17FD6A3BD615}" type="slidenum">
              <a:rPr lang="en-US"/>
              <a:pPr>
                <a:defRPr/>
              </a:pPr>
              <a:t>‹nr.›</a:t>
            </a:fld>
            <a:endParaRPr lang="en-US"/>
          </a:p>
        </p:txBody>
      </p:sp>
      <p:sp>
        <p:nvSpPr>
          <p:cNvPr id="5" name="Rectangle 10"/>
          <p:cNvSpPr>
            <a:spLocks noGrp="1" noChangeArrowheads="1"/>
          </p:cNvSpPr>
          <p:nvPr>
            <p:ph type="dt" sz="half" idx="11"/>
          </p:nvPr>
        </p:nvSpPr>
        <p:spPr>
          <a:ln/>
        </p:spPr>
        <p:txBody>
          <a:bodyPr/>
          <a:lstStyle>
            <a:lvl1pPr>
              <a:defRPr/>
            </a:lvl1pPr>
          </a:lstStyle>
          <a:p>
            <a:pPr>
              <a:defRPr/>
            </a:pPr>
            <a:fld id="{BAA1CA29-EAC7-C343-9541-201E005A36B3}" type="datetime1">
              <a:rPr lang="en-US"/>
              <a:pPr>
                <a:defRPr/>
              </a:pPr>
              <a:t>06-06-14</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114213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52488" y="5205413"/>
            <a:ext cx="9180512" cy="160972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852488" y="3433763"/>
            <a:ext cx="9180512" cy="17716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
        <p:nvSpPr>
          <p:cNvPr id="4" name="Rectangle 12"/>
          <p:cNvSpPr>
            <a:spLocks noGrp="1" noChangeArrowheads="1"/>
          </p:cNvSpPr>
          <p:nvPr>
            <p:ph type="sldNum" sz="quarter" idx="10"/>
          </p:nvPr>
        </p:nvSpPr>
        <p:spPr>
          <a:ln/>
        </p:spPr>
        <p:txBody>
          <a:bodyPr/>
          <a:lstStyle>
            <a:lvl1pPr>
              <a:defRPr/>
            </a:lvl1pPr>
          </a:lstStyle>
          <a:p>
            <a:pPr>
              <a:defRPr/>
            </a:pPr>
            <a:fld id="{90738F5D-2F6D-FF4E-A674-AFFF73A34846}" type="slidenum">
              <a:rPr lang="en-US"/>
              <a:pPr>
                <a:defRPr/>
              </a:pPr>
              <a:t>‹nr.›</a:t>
            </a:fld>
            <a:endParaRPr lang="en-US"/>
          </a:p>
        </p:txBody>
      </p:sp>
      <p:sp>
        <p:nvSpPr>
          <p:cNvPr id="5" name="Rectangle 10"/>
          <p:cNvSpPr>
            <a:spLocks noGrp="1" noChangeArrowheads="1"/>
          </p:cNvSpPr>
          <p:nvPr>
            <p:ph type="dt" sz="half" idx="11"/>
          </p:nvPr>
        </p:nvSpPr>
        <p:spPr>
          <a:ln/>
        </p:spPr>
        <p:txBody>
          <a:bodyPr/>
          <a:lstStyle>
            <a:lvl1pPr>
              <a:defRPr/>
            </a:lvl1pPr>
          </a:lstStyle>
          <a:p>
            <a:pPr>
              <a:defRPr/>
            </a:pPr>
            <a:fld id="{7C011B57-8F4C-4E45-BEE3-8AF7E956C3C4}" type="datetime1">
              <a:rPr lang="en-US"/>
              <a:pPr>
                <a:defRPr/>
              </a:pPr>
              <a:t>06-06-14</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107719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1066800" y="2667000"/>
            <a:ext cx="4381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600700" y="2667000"/>
            <a:ext cx="4381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12"/>
          <p:cNvSpPr>
            <a:spLocks noGrp="1" noChangeArrowheads="1"/>
          </p:cNvSpPr>
          <p:nvPr>
            <p:ph type="sldNum" sz="quarter" idx="10"/>
          </p:nvPr>
        </p:nvSpPr>
        <p:spPr>
          <a:ln/>
        </p:spPr>
        <p:txBody>
          <a:bodyPr/>
          <a:lstStyle>
            <a:lvl1pPr>
              <a:defRPr/>
            </a:lvl1pPr>
          </a:lstStyle>
          <a:p>
            <a:pPr>
              <a:defRPr/>
            </a:pPr>
            <a:fld id="{C8F64A4F-7E2F-EC4F-9DC1-16A320E804B5}" type="slidenum">
              <a:rPr lang="en-US"/>
              <a:pPr>
                <a:defRPr/>
              </a:pPr>
              <a:t>‹nr.›</a:t>
            </a:fld>
            <a:endParaRPr lang="en-US"/>
          </a:p>
        </p:txBody>
      </p:sp>
      <p:sp>
        <p:nvSpPr>
          <p:cNvPr id="6" name="Rectangle 10"/>
          <p:cNvSpPr>
            <a:spLocks noGrp="1" noChangeArrowheads="1"/>
          </p:cNvSpPr>
          <p:nvPr>
            <p:ph type="dt" sz="half" idx="11"/>
          </p:nvPr>
        </p:nvSpPr>
        <p:spPr>
          <a:ln/>
        </p:spPr>
        <p:txBody>
          <a:bodyPr/>
          <a:lstStyle>
            <a:lvl1pPr>
              <a:defRPr/>
            </a:lvl1pPr>
          </a:lstStyle>
          <a:p>
            <a:pPr>
              <a:defRPr/>
            </a:pPr>
            <a:fld id="{52D249B4-C9BA-9149-9134-CBFE970E4370}" type="datetime1">
              <a:rPr lang="en-US"/>
              <a:pPr>
                <a:defRPr/>
              </a:pPr>
              <a:t>06-06-14</a:t>
            </a:fld>
            <a:endParaRPr lang="en-US"/>
          </a:p>
        </p:txBody>
      </p:sp>
      <p:sp>
        <p:nvSpPr>
          <p:cNvPr id="7"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139197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9750" y="323850"/>
            <a:ext cx="9720263" cy="1350963"/>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539750" y="1812925"/>
            <a:ext cx="4772025" cy="755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539750" y="2568575"/>
            <a:ext cx="4772025" cy="4667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486400" y="1812925"/>
            <a:ext cx="4773613" cy="755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5486400" y="2568575"/>
            <a:ext cx="4773613" cy="4667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12"/>
          <p:cNvSpPr>
            <a:spLocks noGrp="1" noChangeArrowheads="1"/>
          </p:cNvSpPr>
          <p:nvPr>
            <p:ph type="sldNum" sz="quarter" idx="10"/>
          </p:nvPr>
        </p:nvSpPr>
        <p:spPr>
          <a:ln/>
        </p:spPr>
        <p:txBody>
          <a:bodyPr/>
          <a:lstStyle>
            <a:lvl1pPr>
              <a:defRPr/>
            </a:lvl1pPr>
          </a:lstStyle>
          <a:p>
            <a:pPr>
              <a:defRPr/>
            </a:pPr>
            <a:fld id="{D8A8A230-88CE-0848-A3B0-1CDA96C1202E}" type="slidenum">
              <a:rPr lang="en-US"/>
              <a:pPr>
                <a:defRPr/>
              </a:pPr>
              <a:t>‹nr.›</a:t>
            </a:fld>
            <a:endParaRPr lang="en-US"/>
          </a:p>
        </p:txBody>
      </p:sp>
      <p:sp>
        <p:nvSpPr>
          <p:cNvPr id="8" name="Rectangle 10"/>
          <p:cNvSpPr>
            <a:spLocks noGrp="1" noChangeArrowheads="1"/>
          </p:cNvSpPr>
          <p:nvPr>
            <p:ph type="dt" sz="half" idx="11"/>
          </p:nvPr>
        </p:nvSpPr>
        <p:spPr>
          <a:ln/>
        </p:spPr>
        <p:txBody>
          <a:bodyPr/>
          <a:lstStyle>
            <a:lvl1pPr>
              <a:defRPr/>
            </a:lvl1pPr>
          </a:lstStyle>
          <a:p>
            <a:pPr>
              <a:defRPr/>
            </a:pPr>
            <a:fld id="{047298FF-0E67-2140-9A53-03F6A495093B}" type="datetime1">
              <a:rPr lang="en-US"/>
              <a:pPr>
                <a:defRPr/>
              </a:pPr>
              <a:t>06-06-14</a:t>
            </a:fld>
            <a:endParaRPr lang="en-US"/>
          </a:p>
        </p:txBody>
      </p:sp>
      <p:sp>
        <p:nvSpPr>
          <p:cNvPr id="9"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16219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Rectangle 12"/>
          <p:cNvSpPr>
            <a:spLocks noGrp="1" noChangeArrowheads="1"/>
          </p:cNvSpPr>
          <p:nvPr>
            <p:ph type="sldNum" sz="quarter" idx="10"/>
          </p:nvPr>
        </p:nvSpPr>
        <p:spPr>
          <a:ln/>
        </p:spPr>
        <p:txBody>
          <a:bodyPr/>
          <a:lstStyle>
            <a:lvl1pPr>
              <a:defRPr/>
            </a:lvl1pPr>
          </a:lstStyle>
          <a:p>
            <a:pPr>
              <a:defRPr/>
            </a:pPr>
            <a:fld id="{513B4C1B-9E9F-BD4C-9577-508EF38FA668}" type="slidenum">
              <a:rPr lang="en-US"/>
              <a:pPr>
                <a:defRPr/>
              </a:pPr>
              <a:t>‹nr.›</a:t>
            </a:fld>
            <a:endParaRPr lang="en-US"/>
          </a:p>
        </p:txBody>
      </p:sp>
      <p:sp>
        <p:nvSpPr>
          <p:cNvPr id="4" name="Rectangle 10"/>
          <p:cNvSpPr>
            <a:spLocks noGrp="1" noChangeArrowheads="1"/>
          </p:cNvSpPr>
          <p:nvPr>
            <p:ph type="dt" sz="half" idx="11"/>
          </p:nvPr>
        </p:nvSpPr>
        <p:spPr>
          <a:ln/>
        </p:spPr>
        <p:txBody>
          <a:bodyPr/>
          <a:lstStyle>
            <a:lvl1pPr>
              <a:defRPr/>
            </a:lvl1pPr>
          </a:lstStyle>
          <a:p>
            <a:pPr>
              <a:defRPr/>
            </a:pPr>
            <a:fld id="{AA7F8801-D422-FC4F-80E4-680422517EFE}" type="datetime1">
              <a:rPr lang="en-US"/>
              <a:pPr>
                <a:defRPr/>
              </a:pPr>
              <a:t>06-06-14</a:t>
            </a:fld>
            <a:endParaRPr lang="en-US"/>
          </a:p>
        </p:txBody>
      </p:sp>
      <p:sp>
        <p:nvSpPr>
          <p:cNvPr id="5"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43673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E70037D3-5B2A-C54E-AF9B-B40194DBD824}" type="slidenum">
              <a:rPr lang="en-US"/>
              <a:pPr>
                <a:defRPr/>
              </a:pPr>
              <a:t>‹nr.›</a:t>
            </a:fld>
            <a:endParaRPr lang="en-US"/>
          </a:p>
        </p:txBody>
      </p:sp>
      <p:sp>
        <p:nvSpPr>
          <p:cNvPr id="3" name="Rectangle 10"/>
          <p:cNvSpPr>
            <a:spLocks noGrp="1" noChangeArrowheads="1"/>
          </p:cNvSpPr>
          <p:nvPr>
            <p:ph type="dt" sz="half" idx="11"/>
          </p:nvPr>
        </p:nvSpPr>
        <p:spPr>
          <a:ln/>
        </p:spPr>
        <p:txBody>
          <a:bodyPr/>
          <a:lstStyle>
            <a:lvl1pPr>
              <a:defRPr/>
            </a:lvl1pPr>
          </a:lstStyle>
          <a:p>
            <a:pPr>
              <a:defRPr/>
            </a:pPr>
            <a:fld id="{87AD9C77-B317-8A4F-80AA-8159123B9E9E}" type="datetime1">
              <a:rPr lang="en-US"/>
              <a:pPr>
                <a:defRPr/>
              </a:pPr>
              <a:t>06-06-14</a:t>
            </a:fld>
            <a:endParaRPr lang="en-US"/>
          </a:p>
        </p:txBody>
      </p:sp>
      <p:sp>
        <p:nvSpPr>
          <p:cNvPr id="4"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88279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9750" y="322263"/>
            <a:ext cx="3552825" cy="1373187"/>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4222750" y="322263"/>
            <a:ext cx="6037263" cy="6913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39750" y="1695450"/>
            <a:ext cx="3552825" cy="5540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Rectangle 12"/>
          <p:cNvSpPr>
            <a:spLocks noGrp="1" noChangeArrowheads="1"/>
          </p:cNvSpPr>
          <p:nvPr>
            <p:ph type="sldNum" sz="quarter" idx="10"/>
          </p:nvPr>
        </p:nvSpPr>
        <p:spPr>
          <a:ln/>
        </p:spPr>
        <p:txBody>
          <a:bodyPr/>
          <a:lstStyle>
            <a:lvl1pPr>
              <a:defRPr/>
            </a:lvl1pPr>
          </a:lstStyle>
          <a:p>
            <a:pPr>
              <a:defRPr/>
            </a:pPr>
            <a:fld id="{5C534399-8A09-F441-B1A7-BFBC7976A8AB}" type="slidenum">
              <a:rPr lang="en-US"/>
              <a:pPr>
                <a:defRPr/>
              </a:pPr>
              <a:t>‹nr.›</a:t>
            </a:fld>
            <a:endParaRPr lang="en-US"/>
          </a:p>
        </p:txBody>
      </p:sp>
      <p:sp>
        <p:nvSpPr>
          <p:cNvPr id="6" name="Rectangle 10"/>
          <p:cNvSpPr>
            <a:spLocks noGrp="1" noChangeArrowheads="1"/>
          </p:cNvSpPr>
          <p:nvPr>
            <p:ph type="dt" sz="half" idx="11"/>
          </p:nvPr>
        </p:nvSpPr>
        <p:spPr>
          <a:ln/>
        </p:spPr>
        <p:txBody>
          <a:bodyPr/>
          <a:lstStyle>
            <a:lvl1pPr>
              <a:defRPr/>
            </a:lvl1pPr>
          </a:lstStyle>
          <a:p>
            <a:pPr>
              <a:defRPr/>
            </a:pPr>
            <a:fld id="{07423536-96A3-AE41-BEEB-1D2796739C40}" type="datetime1">
              <a:rPr lang="en-US"/>
              <a:pPr>
                <a:defRPr/>
              </a:pPr>
              <a:t>06-06-14</a:t>
            </a:fld>
            <a:endParaRPr lang="en-US"/>
          </a:p>
        </p:txBody>
      </p:sp>
      <p:sp>
        <p:nvSpPr>
          <p:cNvPr id="7"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321851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116138" y="5670550"/>
            <a:ext cx="6480175" cy="669925"/>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2116138" y="723900"/>
            <a:ext cx="6480175" cy="4860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2116138" y="6340475"/>
            <a:ext cx="6480175" cy="950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Rectangle 12"/>
          <p:cNvSpPr>
            <a:spLocks noGrp="1" noChangeArrowheads="1"/>
          </p:cNvSpPr>
          <p:nvPr>
            <p:ph type="sldNum" sz="quarter" idx="10"/>
          </p:nvPr>
        </p:nvSpPr>
        <p:spPr>
          <a:ln/>
        </p:spPr>
        <p:txBody>
          <a:bodyPr/>
          <a:lstStyle>
            <a:lvl1pPr>
              <a:defRPr/>
            </a:lvl1pPr>
          </a:lstStyle>
          <a:p>
            <a:pPr>
              <a:defRPr/>
            </a:pPr>
            <a:fld id="{A2251E00-1024-2C48-BA03-1FD86CF855A9}" type="slidenum">
              <a:rPr lang="en-US"/>
              <a:pPr>
                <a:defRPr/>
              </a:pPr>
              <a:t>‹nr.›</a:t>
            </a:fld>
            <a:endParaRPr lang="en-US"/>
          </a:p>
        </p:txBody>
      </p:sp>
      <p:sp>
        <p:nvSpPr>
          <p:cNvPr id="6" name="Rectangle 10"/>
          <p:cNvSpPr>
            <a:spLocks noGrp="1" noChangeArrowheads="1"/>
          </p:cNvSpPr>
          <p:nvPr>
            <p:ph type="dt" sz="half" idx="11"/>
          </p:nvPr>
        </p:nvSpPr>
        <p:spPr>
          <a:ln/>
        </p:spPr>
        <p:txBody>
          <a:bodyPr/>
          <a:lstStyle>
            <a:lvl1pPr>
              <a:defRPr/>
            </a:lvl1pPr>
          </a:lstStyle>
          <a:p>
            <a:pPr>
              <a:defRPr/>
            </a:pPr>
            <a:fld id="{175C4EB9-1E2B-7A43-846F-E294A8C37445}" type="datetime1">
              <a:rPr lang="en-US"/>
              <a:pPr>
                <a:defRPr/>
              </a:pPr>
              <a:t>06-06-14</a:t>
            </a:fld>
            <a:endParaRPr lang="en-US"/>
          </a:p>
        </p:txBody>
      </p:sp>
      <p:sp>
        <p:nvSpPr>
          <p:cNvPr id="7" name="Rectangle 11"/>
          <p:cNvSpPr>
            <a:spLocks noGrp="1" noChangeArrowheads="1"/>
          </p:cNvSpPr>
          <p:nvPr>
            <p:ph type="ftr" sz="quarter" idx="12"/>
          </p:nvPr>
        </p:nvSpPr>
        <p:spPr>
          <a:ln/>
        </p:spPr>
        <p:txBody>
          <a:bodyPr/>
          <a:lstStyle>
            <a:lvl1pPr>
              <a:defRPr/>
            </a:lvl1pPr>
          </a:lstStyle>
          <a:p>
            <a:pPr>
              <a:defRPr/>
            </a:pPr>
            <a:r>
              <a:rPr lang="en-US"/>
              <a:t>voorbeeld voettekst</a:t>
            </a:r>
          </a:p>
        </p:txBody>
      </p:sp>
    </p:spTree>
    <p:extLst>
      <p:ext uri="{BB962C8B-B14F-4D97-AF65-F5344CB8AC3E}">
        <p14:creationId xmlns:p14="http://schemas.microsoft.com/office/powerpoint/2010/main" val="312159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066800" y="1143000"/>
            <a:ext cx="8915400" cy="1219200"/>
          </a:xfrm>
          <a:prstGeom prst="rect">
            <a:avLst/>
          </a:prstGeom>
          <a:noFill/>
          <a:ln>
            <a:noFill/>
          </a:ln>
          <a:extLst>
            <a:ext uri="{909E8E84-426E-40dd-AFC4-6F175D3DCCD1}">
              <a14:hiddenFill xmlns:a14="http://schemas.microsoft.com/office/drawing/2010/main">
                <a:solidFill>
                  <a:srgbClr val="E05D26"/>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1066800" y="2667000"/>
            <a:ext cx="8915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9525000" y="7696200"/>
            <a:ext cx="457200"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a:lvl1pPr>
          </a:lstStyle>
          <a:p>
            <a:pPr>
              <a:defRPr/>
            </a:pPr>
            <a:fld id="{5AB0B688-0876-AF45-B745-341564F7A604}" type="slidenum">
              <a:rPr lang="en-US"/>
              <a:pPr>
                <a:defRPr/>
              </a:pPr>
              <a:t>‹nr.›</a:t>
            </a:fld>
            <a:endParaRPr lang="en-US"/>
          </a:p>
        </p:txBody>
      </p:sp>
      <p:sp>
        <p:nvSpPr>
          <p:cNvPr id="1034" name="Rectangle 10"/>
          <p:cNvSpPr>
            <a:spLocks noGrp="1" noChangeArrowheads="1"/>
          </p:cNvSpPr>
          <p:nvPr>
            <p:ph type="dt" sz="half" idx="2"/>
          </p:nvPr>
        </p:nvSpPr>
        <p:spPr bwMode="auto">
          <a:xfrm>
            <a:off x="8382000" y="7696200"/>
            <a:ext cx="11430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1000" b="0"/>
            </a:lvl1pPr>
          </a:lstStyle>
          <a:p>
            <a:pPr>
              <a:defRPr/>
            </a:pPr>
            <a:fld id="{14C84E2D-537B-4546-AE3E-09138FB979B8}" type="datetime1">
              <a:rPr lang="en-US"/>
              <a:pPr>
                <a:defRPr/>
              </a:pPr>
              <a:t>06-06-14</a:t>
            </a:fld>
            <a:endParaRPr lang="en-US"/>
          </a:p>
        </p:txBody>
      </p:sp>
      <p:sp>
        <p:nvSpPr>
          <p:cNvPr id="1035" name="Rectangle 11"/>
          <p:cNvSpPr>
            <a:spLocks noGrp="1" noChangeArrowheads="1"/>
          </p:cNvSpPr>
          <p:nvPr>
            <p:ph type="ftr" sz="quarter" idx="3"/>
          </p:nvPr>
        </p:nvSpPr>
        <p:spPr bwMode="auto">
          <a:xfrm>
            <a:off x="1066800" y="7696200"/>
            <a:ext cx="71628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000" b="0">
                <a:latin typeface="Arial" charset="0"/>
                <a:ea typeface="ＭＳ Ｐゴシック" charset="0"/>
                <a:cs typeface="+mn-cs"/>
              </a:defRPr>
            </a:lvl1pPr>
          </a:lstStyle>
          <a:p>
            <a:pPr>
              <a:defRPr/>
            </a:pPr>
            <a:r>
              <a:rPr lang="en-US"/>
              <a:t>voorbeeld voettekst</a:t>
            </a:r>
          </a:p>
        </p:txBody>
      </p:sp>
      <p:pic>
        <p:nvPicPr>
          <p:cNvPr id="1031" name="Picture 15" descr="background_vervolgdia_20110808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588"/>
            <a:ext cx="10799763" cy="81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2"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3" r:id="rId13"/>
    <p:sldLayoutId id="2147483804" r:id="rId14"/>
  </p:sldLayoutIdLst>
  <p:transition xmlns:p14="http://schemas.microsoft.com/office/powerpoint/2010/main" advClick="0"/>
  <p:timing>
    <p:tnLst>
      <p:par>
        <p:cTn xmlns:p14="http://schemas.microsoft.com/office/powerpoint/2010/main" id="1" dur="indefinite" restart="never" nodeType="tmRoot"/>
      </p:par>
    </p:tnLst>
  </p:timing>
  <p:hf hdr="0" ftr="0" dt="0"/>
  <p:txStyles>
    <p:titleStyle>
      <a:lvl1pPr algn="l" defTabSz="1079500" rtl="0" eaLnBrk="0" fontAlgn="base" hangingPunct="0">
        <a:spcBef>
          <a:spcPct val="0"/>
        </a:spcBef>
        <a:spcAft>
          <a:spcPct val="0"/>
        </a:spcAft>
        <a:defRPr sz="4000">
          <a:solidFill>
            <a:schemeClr val="tx1"/>
          </a:solidFill>
          <a:latin typeface="+mj-lt"/>
          <a:ea typeface="MS PGothic" pitchFamily="34" charset="-128"/>
          <a:cs typeface="MS PGothic" charset="0"/>
        </a:defRPr>
      </a:lvl1pPr>
      <a:lvl2pPr algn="l" defTabSz="1079500" rtl="0" eaLnBrk="0" fontAlgn="base" hangingPunct="0">
        <a:spcBef>
          <a:spcPct val="0"/>
        </a:spcBef>
        <a:spcAft>
          <a:spcPct val="0"/>
        </a:spcAft>
        <a:defRPr sz="4000">
          <a:solidFill>
            <a:schemeClr val="tx1"/>
          </a:solidFill>
          <a:latin typeface="Arial" charset="0"/>
          <a:ea typeface="MS PGothic" pitchFamily="34" charset="-128"/>
          <a:cs typeface="MS PGothic" charset="0"/>
        </a:defRPr>
      </a:lvl2pPr>
      <a:lvl3pPr algn="l" defTabSz="1079500" rtl="0" eaLnBrk="0" fontAlgn="base" hangingPunct="0">
        <a:spcBef>
          <a:spcPct val="0"/>
        </a:spcBef>
        <a:spcAft>
          <a:spcPct val="0"/>
        </a:spcAft>
        <a:defRPr sz="4000">
          <a:solidFill>
            <a:schemeClr val="tx1"/>
          </a:solidFill>
          <a:latin typeface="Arial" charset="0"/>
          <a:ea typeface="MS PGothic" pitchFamily="34" charset="-128"/>
          <a:cs typeface="MS PGothic" charset="0"/>
        </a:defRPr>
      </a:lvl3pPr>
      <a:lvl4pPr algn="l" defTabSz="1079500" rtl="0" eaLnBrk="0" fontAlgn="base" hangingPunct="0">
        <a:spcBef>
          <a:spcPct val="0"/>
        </a:spcBef>
        <a:spcAft>
          <a:spcPct val="0"/>
        </a:spcAft>
        <a:defRPr sz="4000">
          <a:solidFill>
            <a:schemeClr val="tx1"/>
          </a:solidFill>
          <a:latin typeface="Arial" charset="0"/>
          <a:ea typeface="MS PGothic" pitchFamily="34" charset="-128"/>
          <a:cs typeface="MS PGothic" charset="0"/>
        </a:defRPr>
      </a:lvl4pPr>
      <a:lvl5pPr algn="l" defTabSz="1079500" rtl="0" eaLnBrk="0" fontAlgn="base" hangingPunct="0">
        <a:spcBef>
          <a:spcPct val="0"/>
        </a:spcBef>
        <a:spcAft>
          <a:spcPct val="0"/>
        </a:spcAft>
        <a:defRPr sz="4000">
          <a:solidFill>
            <a:schemeClr val="tx1"/>
          </a:solidFill>
          <a:latin typeface="Arial" charset="0"/>
          <a:ea typeface="MS PGothic" pitchFamily="34" charset="-128"/>
          <a:cs typeface="MS PGothic" charset="0"/>
        </a:defRPr>
      </a:lvl5pPr>
      <a:lvl6pPr marL="457200" algn="l" defTabSz="10795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10795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10795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10795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228600" indent="-228600" algn="l" defTabSz="1079500" rtl="0" eaLnBrk="0" fontAlgn="base" hangingPunct="0">
        <a:lnSpc>
          <a:spcPct val="110000"/>
        </a:lnSpc>
        <a:spcBef>
          <a:spcPct val="0"/>
        </a:spcBef>
        <a:spcAft>
          <a:spcPct val="0"/>
        </a:spcAft>
        <a:buFont typeface="Times" charset="0"/>
        <a:buChar char="•"/>
        <a:defRPr sz="2400">
          <a:solidFill>
            <a:schemeClr val="tx1"/>
          </a:solidFill>
          <a:latin typeface="+mn-lt"/>
          <a:ea typeface="MS PGothic" pitchFamily="34" charset="-128"/>
          <a:cs typeface="MS PGothic" charset="0"/>
        </a:defRPr>
      </a:lvl1pPr>
      <a:lvl2pPr marL="750888" indent="-288925" algn="l" defTabSz="1079500" rtl="0" eaLnBrk="0" fontAlgn="base" hangingPunct="0">
        <a:lnSpc>
          <a:spcPct val="110000"/>
        </a:lnSpc>
        <a:spcBef>
          <a:spcPct val="0"/>
        </a:spcBef>
        <a:spcAft>
          <a:spcPct val="0"/>
        </a:spcAft>
        <a:buChar char="–"/>
        <a:defRPr sz="2400">
          <a:solidFill>
            <a:schemeClr val="tx1"/>
          </a:solidFill>
          <a:latin typeface="+mn-lt"/>
          <a:ea typeface="MS PGothic" pitchFamily="34" charset="-128"/>
          <a:cs typeface="MS PGothic" charset="0"/>
        </a:defRPr>
      </a:lvl2pPr>
      <a:lvl3pPr marL="1147763" indent="-282575" algn="l" defTabSz="1079500" rtl="0" eaLnBrk="0" fontAlgn="base" hangingPunct="0">
        <a:lnSpc>
          <a:spcPct val="110000"/>
        </a:lnSpc>
        <a:spcBef>
          <a:spcPct val="0"/>
        </a:spcBef>
        <a:spcAft>
          <a:spcPct val="0"/>
        </a:spcAft>
        <a:buChar char="–"/>
        <a:defRPr sz="2400">
          <a:solidFill>
            <a:schemeClr val="tx1"/>
          </a:solidFill>
          <a:latin typeface="+mn-lt"/>
          <a:ea typeface="MS PGothic" pitchFamily="34" charset="-128"/>
          <a:cs typeface="MS PGothic" charset="0"/>
        </a:defRPr>
      </a:lvl3pPr>
      <a:lvl4pPr marL="1546225" indent="-284163" algn="l" defTabSz="1079500" rtl="0" eaLnBrk="0" fontAlgn="base" hangingPunct="0">
        <a:lnSpc>
          <a:spcPct val="110000"/>
        </a:lnSpc>
        <a:spcBef>
          <a:spcPct val="0"/>
        </a:spcBef>
        <a:spcAft>
          <a:spcPct val="0"/>
        </a:spcAft>
        <a:buChar char="–"/>
        <a:defRPr sz="2400">
          <a:solidFill>
            <a:schemeClr val="tx1"/>
          </a:solidFill>
          <a:latin typeface="+mn-lt"/>
          <a:ea typeface="MS PGothic" pitchFamily="34" charset="-128"/>
          <a:cs typeface="MS PGothic" charset="0"/>
        </a:defRPr>
      </a:lvl4pPr>
      <a:lvl5pPr marL="1943100" indent="-282575" algn="l" defTabSz="1079500" rtl="0" eaLnBrk="0" fontAlgn="base" hangingPunct="0">
        <a:lnSpc>
          <a:spcPct val="110000"/>
        </a:lnSpc>
        <a:spcBef>
          <a:spcPct val="0"/>
        </a:spcBef>
        <a:spcAft>
          <a:spcPct val="0"/>
        </a:spcAft>
        <a:buChar char="–"/>
        <a:defRPr sz="2400">
          <a:solidFill>
            <a:schemeClr val="tx1"/>
          </a:solidFill>
          <a:latin typeface="+mn-lt"/>
          <a:ea typeface="MS PGothic" pitchFamily="34" charset="-128"/>
          <a:cs typeface="MS PGothic" charset="0"/>
        </a:defRPr>
      </a:lvl5pPr>
      <a:lvl6pPr marL="1885950" indent="-282575" algn="l" defTabSz="1079500" rtl="0" fontAlgn="base">
        <a:lnSpc>
          <a:spcPct val="110000"/>
        </a:lnSpc>
        <a:spcBef>
          <a:spcPct val="0"/>
        </a:spcBef>
        <a:spcAft>
          <a:spcPct val="0"/>
        </a:spcAft>
        <a:buChar char="–"/>
        <a:defRPr sz="2400">
          <a:solidFill>
            <a:schemeClr val="tx1"/>
          </a:solidFill>
          <a:latin typeface="+mn-lt"/>
          <a:ea typeface="+mn-ea"/>
        </a:defRPr>
      </a:lvl6pPr>
      <a:lvl7pPr marL="2343150" indent="-282575" algn="l" defTabSz="1079500" rtl="0" fontAlgn="base">
        <a:lnSpc>
          <a:spcPct val="110000"/>
        </a:lnSpc>
        <a:spcBef>
          <a:spcPct val="0"/>
        </a:spcBef>
        <a:spcAft>
          <a:spcPct val="0"/>
        </a:spcAft>
        <a:buChar char="–"/>
        <a:defRPr sz="2400">
          <a:solidFill>
            <a:schemeClr val="tx1"/>
          </a:solidFill>
          <a:latin typeface="+mn-lt"/>
          <a:ea typeface="+mn-ea"/>
        </a:defRPr>
      </a:lvl7pPr>
      <a:lvl8pPr marL="2800350" indent="-282575" algn="l" defTabSz="1079500" rtl="0" fontAlgn="base">
        <a:lnSpc>
          <a:spcPct val="110000"/>
        </a:lnSpc>
        <a:spcBef>
          <a:spcPct val="0"/>
        </a:spcBef>
        <a:spcAft>
          <a:spcPct val="0"/>
        </a:spcAft>
        <a:buChar char="–"/>
        <a:defRPr sz="2400">
          <a:solidFill>
            <a:schemeClr val="tx1"/>
          </a:solidFill>
          <a:latin typeface="+mn-lt"/>
          <a:ea typeface="+mn-ea"/>
        </a:defRPr>
      </a:lvl8pPr>
      <a:lvl9pPr marL="3257550" indent="-282575" algn="l" defTabSz="1079500" rtl="0" fontAlgn="base">
        <a:lnSpc>
          <a:spcPct val="110000"/>
        </a:lnSpc>
        <a:spcBef>
          <a:spcPct val="0"/>
        </a:spcBef>
        <a:spcAft>
          <a:spcPct val="0"/>
        </a:spcAft>
        <a:buChar char="–"/>
        <a:defRPr sz="2400">
          <a:solidFill>
            <a:schemeClr val="tx1"/>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5" Type="http://schemas.openxmlformats.org/officeDocument/2006/relationships/hyperlink" Target="https://www.google.nl/url?q=http://faculty.ksu.edu.sa/khalid.aldubayan/Pictures%2520Library/Forms/DispForm.aspx?ID=13&amp;sa=U&amp;ei=13hNU-LaNcnVObTKgIAG&amp;ved=0CDgQ9QEwBTgU&amp;usg=AFQjCNGFobeptyZKjBxwvUFDMB4ZN1t-Fw" TargetMode="External"/><Relationship Id="rId6" Type="http://schemas.openxmlformats.org/officeDocument/2006/relationships/image" Target="../media/image6.jpeg"/><Relationship Id="rId7" Type="http://schemas.openxmlformats.org/officeDocument/2006/relationships/hyperlink" Target="https://www.google.nl/url?q=http://www.med.umich.edu/lrc/coursepages/m1/anatomy2010/html/surface/abdomen/ab_organs.html&amp;sa=U&amp;ei=13hNU-LaNcnVObTKgIAG&amp;ved=0CDIQ9QEwAjgU&amp;usg=AFQjCNEMC-UVzuXrrvr01xZtQx0VI9MrMQ" TargetMode="External"/><Relationship Id="rId8"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792163" y="2466975"/>
            <a:ext cx="9180512" cy="1736725"/>
          </a:xfrm>
        </p:spPr>
        <p:txBody>
          <a:bodyPr/>
          <a:lstStyle/>
          <a:p>
            <a:pPr algn="ctr"/>
            <a:r>
              <a:rPr lang="en-US">
                <a:latin typeface="Arial" charset="0"/>
                <a:ea typeface="MS PGothic" charset="0"/>
              </a:rPr>
              <a:t>Thorax en abdomen</a:t>
            </a:r>
          </a:p>
        </p:txBody>
      </p:sp>
      <p:sp>
        <p:nvSpPr>
          <p:cNvPr id="17410" name="Rectangle 3"/>
          <p:cNvSpPr>
            <a:spLocks noGrp="1" noChangeArrowheads="1"/>
          </p:cNvSpPr>
          <p:nvPr>
            <p:ph type="subTitle" idx="1"/>
          </p:nvPr>
        </p:nvSpPr>
        <p:spPr/>
        <p:txBody>
          <a:bodyPr/>
          <a:lstStyle/>
          <a:p>
            <a:r>
              <a:rPr lang="en-US">
                <a:latin typeface="Arial" charset="0"/>
                <a:ea typeface="MS PGothic" charset="0"/>
              </a:rPr>
              <a:t>16 – 04 – 2014</a:t>
            </a:r>
          </a:p>
          <a:p>
            <a:endParaRPr lang="en-US">
              <a:latin typeface="Arial" charset="0"/>
              <a:ea typeface="MS PGothic" charset="0"/>
            </a:endParaRPr>
          </a:p>
          <a:p>
            <a:r>
              <a:rPr lang="en-US">
                <a:latin typeface="Arial" charset="0"/>
                <a:ea typeface="MS PGothic" charset="0"/>
              </a:rPr>
              <a:t>Tessa Biesheuvel</a:t>
            </a:r>
          </a:p>
          <a:p>
            <a:endParaRPr lang="en-US">
              <a:latin typeface="Arial" charset="0"/>
              <a:ea typeface="MS PGothic" charset="0"/>
            </a:endParaRPr>
          </a:p>
          <a:p>
            <a:r>
              <a:rPr lang="en-US">
                <a:latin typeface="Arial" charset="0"/>
                <a:ea typeface="MS PGothic" charset="0"/>
              </a:rPr>
              <a:t>AFAS stadion</a:t>
            </a:r>
          </a:p>
          <a:p>
            <a:r>
              <a:rPr lang="en-US">
                <a:latin typeface="Arial" charset="0"/>
                <a:ea typeface="MS PGothic" charset="0"/>
              </a:rPr>
              <a:t>Congres traumatologie</a:t>
            </a:r>
          </a:p>
        </p:txBody>
      </p:sp>
      <p:pic>
        <p:nvPicPr>
          <p:cNvPr id="17411" name="Picture 4" descr="AFAS Stad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5" y="5929313"/>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http://mijn.bsl.nl/servlet/contentblob/3192024/articleExtraImg/828283.jpg"/>
          <p:cNvPicPr>
            <a:picLocks noChangeAspect="1" noChangeArrowheads="1"/>
          </p:cNvPicPr>
          <p:nvPr/>
        </p:nvPicPr>
        <p:blipFill>
          <a:blip r:embed="rId3">
            <a:extLst>
              <a:ext uri="{28A0092B-C50C-407E-A947-70E740481C1C}">
                <a14:useLocalDpi xmlns:a14="http://schemas.microsoft.com/office/drawing/2010/main" val="0"/>
              </a:ext>
            </a:extLst>
          </a:blip>
          <a:srcRect t="10748" b="-10748"/>
          <a:stretch>
            <a:fillRect/>
          </a:stretch>
        </p:blipFill>
        <p:spPr bwMode="auto">
          <a:xfrm>
            <a:off x="1079500" y="1098550"/>
            <a:ext cx="1727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2281238"/>
            <a:ext cx="1727200" cy="19462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https://encrypted-tbn2.gstatic.com/images?q=tbn:ANd9GcTqbCpqFg6MSQg7mkI6ScoNtZkaSHe1xWIDYWeO6LEPts2-pBhClAZx8S8">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1475" y="1785938"/>
            <a:ext cx="1800225"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https://encrypted-tbn0.gstatic.com/images?q=tbn:ANd9GcR1K-KzDAnbilcnRSeMaho-lDVRrnr4QVBqDmFMT4nBaqSA89xrydJhExN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5600" y="2763838"/>
            <a:ext cx="18161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25" y="1219200"/>
            <a:ext cx="3665538"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Tekstvak 1"/>
          <p:cNvSpPr txBox="1">
            <a:spLocks noChangeArrowheads="1"/>
          </p:cNvSpPr>
          <p:nvPr/>
        </p:nvSpPr>
        <p:spPr bwMode="auto">
          <a:xfrm>
            <a:off x="1928813" y="1169988"/>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en-US" sz="4000">
                <a:solidFill>
                  <a:srgbClr val="FF0000"/>
                </a:solidFill>
              </a:rPr>
              <a:t>The big 5</a:t>
            </a:r>
            <a:endParaRPr lang="nl-NL" sz="4000">
              <a:solidFill>
                <a:srgbClr val="FF0000"/>
              </a:solidFill>
            </a:endParaRPr>
          </a:p>
        </p:txBody>
      </p:sp>
      <p:sp>
        <p:nvSpPr>
          <p:cNvPr id="27651" name="Tijdelijke aanduiding voor inhoud 2"/>
          <p:cNvSpPr>
            <a:spLocks noGrp="1"/>
          </p:cNvSpPr>
          <p:nvPr>
            <p:ph idx="1"/>
          </p:nvPr>
        </p:nvSpPr>
        <p:spPr/>
        <p:txBody>
          <a:bodyPr/>
          <a:lstStyle/>
          <a:p>
            <a:pPr marL="0" indent="0" algn="ctr">
              <a:buFont typeface="Times" charset="0"/>
              <a:buNone/>
            </a:pPr>
            <a:endParaRPr lang="en-US" sz="3200">
              <a:latin typeface="Arial" charset="0"/>
              <a:ea typeface="MS PGothic" charset="0"/>
            </a:endParaRPr>
          </a:p>
          <a:p>
            <a:pPr marL="0" indent="0" algn="ctr">
              <a:buFont typeface="Times" charset="0"/>
              <a:buNone/>
            </a:pPr>
            <a:endParaRPr lang="en-US" sz="3200">
              <a:latin typeface="Arial" charset="0"/>
              <a:ea typeface="MS PGothic" charset="0"/>
            </a:endParaRPr>
          </a:p>
          <a:p>
            <a:pPr marL="0" indent="0" algn="ctr">
              <a:buFont typeface="Times" charset="0"/>
              <a:buNone/>
            </a:pPr>
            <a:endParaRPr lang="en-US" sz="3200">
              <a:latin typeface="Arial" charset="0"/>
              <a:ea typeface="MS PGothic" charset="0"/>
            </a:endParaRPr>
          </a:p>
          <a:p>
            <a:pPr marL="0" indent="0" algn="ctr">
              <a:buFont typeface="Times" charset="0"/>
              <a:buNone/>
            </a:pPr>
            <a:r>
              <a:rPr lang="en-US" sz="3200">
                <a:latin typeface="Arial" charset="0"/>
                <a:ea typeface="MS PGothic" charset="0"/>
              </a:rPr>
              <a:t>5 levensbedreigende thoraxletsel</a:t>
            </a:r>
            <a:endParaRPr lang="nl-NL" sz="3200">
              <a:latin typeface="Arial" charset="0"/>
              <a:ea typeface="MS PGothic"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hthoek 1"/>
          <p:cNvSpPr>
            <a:spLocks noChangeArrowheads="1"/>
          </p:cNvSpPr>
          <p:nvPr/>
        </p:nvSpPr>
        <p:spPr bwMode="auto">
          <a:xfrm>
            <a:off x="1098550" y="2538413"/>
            <a:ext cx="9336088"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a:spcBef>
                <a:spcPct val="20000"/>
              </a:spcBef>
              <a:spcAft>
                <a:spcPts val="713"/>
              </a:spcAft>
              <a:buClr>
                <a:srgbClr val="660066"/>
              </a:buClr>
            </a:pPr>
            <a:r>
              <a:rPr lang="en-US" sz="2800" b="0">
                <a:cs typeface="Arial" charset="0"/>
              </a:rPr>
              <a:t>A</a:t>
            </a:r>
          </a:p>
          <a:p>
            <a:pPr>
              <a:spcBef>
                <a:spcPct val="20000"/>
              </a:spcBef>
              <a:spcAft>
                <a:spcPts val="713"/>
              </a:spcAft>
              <a:buClr>
                <a:srgbClr val="660066"/>
              </a:buClr>
            </a:pPr>
            <a:r>
              <a:rPr lang="en-US" sz="2800" b="0">
                <a:cs typeface="Arial" charset="0"/>
              </a:rPr>
              <a:t>B 	Spanningspneumothorax </a:t>
            </a:r>
          </a:p>
          <a:p>
            <a:pPr>
              <a:spcBef>
                <a:spcPct val="20000"/>
              </a:spcBef>
              <a:spcAft>
                <a:spcPts val="713"/>
              </a:spcAft>
              <a:buClr>
                <a:srgbClr val="660066"/>
              </a:buClr>
            </a:pPr>
            <a:r>
              <a:rPr lang="en-US" sz="2800" b="0">
                <a:cs typeface="Arial" charset="0"/>
              </a:rPr>
              <a:t>	Open pneumothorax</a:t>
            </a:r>
          </a:p>
          <a:p>
            <a:pPr>
              <a:spcBef>
                <a:spcPct val="20000"/>
              </a:spcBef>
              <a:spcAft>
                <a:spcPts val="713"/>
              </a:spcAft>
              <a:buClr>
                <a:srgbClr val="660066"/>
              </a:buClr>
            </a:pPr>
            <a:r>
              <a:rPr lang="en-US" sz="2800" b="0">
                <a:cs typeface="Arial" charset="0"/>
              </a:rPr>
              <a:t>	Fladder thorax en Long contusie</a:t>
            </a:r>
          </a:p>
          <a:p>
            <a:pPr>
              <a:spcBef>
                <a:spcPct val="20000"/>
              </a:spcBef>
              <a:spcAft>
                <a:spcPts val="713"/>
              </a:spcAft>
              <a:buClr>
                <a:srgbClr val="660066"/>
              </a:buClr>
            </a:pPr>
            <a:r>
              <a:rPr lang="en-US" sz="2800" b="0">
                <a:cs typeface="Arial" charset="0"/>
              </a:rPr>
              <a:t>C	Massieve hematothorax</a:t>
            </a:r>
          </a:p>
          <a:p>
            <a:pPr>
              <a:spcBef>
                <a:spcPct val="20000"/>
              </a:spcBef>
              <a:spcAft>
                <a:spcPts val="713"/>
              </a:spcAft>
              <a:buClr>
                <a:srgbClr val="660066"/>
              </a:buClr>
            </a:pPr>
            <a:r>
              <a:rPr lang="en-US" sz="2800" b="0">
                <a:cs typeface="Arial" charset="0"/>
              </a:rPr>
              <a:t>	Cardiale tamponade</a:t>
            </a:r>
          </a:p>
        </p:txBody>
      </p:sp>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1025525"/>
            <a:ext cx="3665538"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ekstvak 1"/>
          <p:cNvSpPr txBox="1">
            <a:spLocks noChangeArrowheads="1"/>
          </p:cNvSpPr>
          <p:nvPr/>
        </p:nvSpPr>
        <p:spPr bwMode="auto">
          <a:xfrm>
            <a:off x="1928813" y="1169988"/>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en-US" sz="4000">
                <a:solidFill>
                  <a:srgbClr val="FF0000"/>
                </a:solidFill>
              </a:rPr>
              <a:t>The big 5</a:t>
            </a:r>
            <a:endParaRPr lang="nl-NL" sz="4000">
              <a:solidFill>
                <a:srgbClr val="FF0000"/>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57350" y="817563"/>
            <a:ext cx="8121650" cy="850900"/>
          </a:xfrm>
          <a:noFill/>
        </p:spPr>
        <p:txBody>
          <a:bodyPr/>
          <a:lstStyle/>
          <a:p>
            <a:pPr eaLnBrk="1" hangingPunct="1">
              <a:lnSpc>
                <a:spcPct val="80000"/>
              </a:lnSpc>
            </a:pPr>
            <a:r>
              <a:rPr lang="en-US" sz="4300" b="1">
                <a:latin typeface="Arial" charset="0"/>
                <a:ea typeface="MS PGothic" charset="0"/>
              </a:rPr>
              <a:t>Spanningspneumothorax</a:t>
            </a:r>
            <a:endParaRPr lang="en-US" b="1">
              <a:latin typeface="Arial" charset="0"/>
              <a:ea typeface="MS PGothic" charset="0"/>
            </a:endParaRPr>
          </a:p>
        </p:txBody>
      </p:sp>
      <p:sp>
        <p:nvSpPr>
          <p:cNvPr id="29698" name="Rectangle 4"/>
          <p:cNvSpPr>
            <a:spLocks noChangeArrowheads="1"/>
          </p:cNvSpPr>
          <p:nvPr/>
        </p:nvSpPr>
        <p:spPr bwMode="auto">
          <a:xfrm>
            <a:off x="1063625" y="2349500"/>
            <a:ext cx="484663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marL="463550" lvl="1" indent="-328613">
              <a:buFont typeface="Times" charset="0"/>
              <a:buChar char="●"/>
            </a:pPr>
            <a:r>
              <a:rPr lang="en-US" sz="2800"/>
              <a:t>Onrust</a:t>
            </a:r>
          </a:p>
          <a:p>
            <a:pPr marL="463550" lvl="1" indent="-328613">
              <a:buFont typeface="Times" charset="0"/>
              <a:buChar char="●"/>
            </a:pPr>
            <a:r>
              <a:rPr lang="en-US" sz="2800"/>
              <a:t>Shock</a:t>
            </a:r>
          </a:p>
          <a:p>
            <a:pPr marL="463550" lvl="1" indent="-328613">
              <a:buFont typeface="Times" charset="0"/>
              <a:buChar char="●"/>
            </a:pPr>
            <a:r>
              <a:rPr lang="en-US" sz="2800"/>
              <a:t>Uitgezette nekvenen</a:t>
            </a:r>
          </a:p>
          <a:p>
            <a:pPr marL="463550" lvl="1" indent="-328613">
              <a:buFont typeface="Times" charset="0"/>
              <a:buChar char="●"/>
            </a:pPr>
            <a:r>
              <a:rPr lang="en-US" sz="2800">
                <a:sym typeface="Symbol" charset="0"/>
              </a:rPr>
              <a:t> AG </a:t>
            </a:r>
            <a:endParaRPr lang="en-US" sz="2800"/>
          </a:p>
          <a:p>
            <a:pPr marL="463550" lvl="1" indent="-328613">
              <a:buFont typeface="Times" charset="0"/>
              <a:buChar char="●"/>
            </a:pPr>
            <a:r>
              <a:rPr lang="en-US" sz="2800"/>
              <a:t>Hypersonoor</a:t>
            </a:r>
          </a:p>
          <a:p>
            <a:pPr marL="463550" lvl="1" indent="-328613">
              <a:buFont typeface="Times" charset="0"/>
              <a:buChar char="●"/>
            </a:pPr>
            <a:r>
              <a:rPr lang="en-US" sz="2800"/>
              <a:t>Cyanose (laat !)</a:t>
            </a:r>
            <a:endParaRPr lang="en-US" sz="2800" i="1">
              <a:solidFill>
                <a:schemeClr val="bg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657350" y="903288"/>
            <a:ext cx="8759825" cy="765175"/>
          </a:xfrm>
          <a:noFill/>
        </p:spPr>
        <p:txBody>
          <a:bodyPr/>
          <a:lstStyle/>
          <a:p>
            <a:pPr eaLnBrk="1" hangingPunct="1">
              <a:lnSpc>
                <a:spcPct val="80000"/>
              </a:lnSpc>
            </a:pPr>
            <a:r>
              <a:rPr lang="en-US" sz="3800" b="1">
                <a:latin typeface="Arial" charset="0"/>
                <a:ea typeface="MS PGothic" charset="0"/>
              </a:rPr>
              <a:t>Fladderthorax en Longcontusie</a:t>
            </a:r>
          </a:p>
        </p:txBody>
      </p:sp>
      <p:sp>
        <p:nvSpPr>
          <p:cNvPr id="31746" name="Rectangle 11"/>
          <p:cNvSpPr>
            <a:spLocks noChangeArrowheads="1"/>
          </p:cNvSpPr>
          <p:nvPr/>
        </p:nvSpPr>
        <p:spPr bwMode="auto">
          <a:xfrm>
            <a:off x="1147763" y="2349500"/>
            <a:ext cx="4252912"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marL="463550" lvl="1" indent="-328613">
              <a:lnSpc>
                <a:spcPct val="120000"/>
              </a:lnSpc>
              <a:buFont typeface="Times" charset="0"/>
              <a:buChar char="●"/>
            </a:pPr>
            <a:r>
              <a:rPr lang="en-US" sz="2800"/>
              <a:t>Zuurstof</a:t>
            </a:r>
          </a:p>
          <a:p>
            <a:pPr marL="463550" lvl="1" indent="-328613">
              <a:lnSpc>
                <a:spcPct val="120000"/>
              </a:lnSpc>
              <a:buFont typeface="Times" charset="0"/>
              <a:buChar char="●"/>
            </a:pPr>
            <a:r>
              <a:rPr lang="en-US" sz="2800"/>
              <a:t>Re</a:t>
            </a:r>
            <a:r>
              <a:rPr lang="en-US" sz="2800">
                <a:cs typeface="Times New Roman" charset="0"/>
              </a:rPr>
              <a:t>ë</a:t>
            </a:r>
            <a:r>
              <a:rPr lang="en-US" sz="2800"/>
              <a:t>xpanderen long</a:t>
            </a:r>
          </a:p>
          <a:p>
            <a:pPr marL="463550" lvl="1" indent="-328613">
              <a:lnSpc>
                <a:spcPct val="120000"/>
              </a:lnSpc>
              <a:buFont typeface="Times" charset="0"/>
              <a:buChar char="●"/>
            </a:pPr>
            <a:r>
              <a:rPr lang="en-US" sz="2800"/>
              <a:t>Intuberen</a:t>
            </a:r>
          </a:p>
          <a:p>
            <a:pPr marL="463550" lvl="1" indent="-328613">
              <a:lnSpc>
                <a:spcPct val="120000"/>
              </a:lnSpc>
              <a:buFont typeface="Times" charset="0"/>
              <a:buChar char="●"/>
            </a:pPr>
            <a:r>
              <a:rPr lang="en-US" sz="2800"/>
              <a:t>Matig infuus</a:t>
            </a:r>
          </a:p>
          <a:p>
            <a:pPr marL="463550" lvl="1" indent="-328613">
              <a:lnSpc>
                <a:spcPct val="120000"/>
              </a:lnSpc>
              <a:buFont typeface="Times" charset="0"/>
              <a:buChar char="●"/>
            </a:pPr>
            <a:r>
              <a:rPr lang="en-US" sz="2800"/>
              <a:t>Pijnstilling</a:t>
            </a:r>
            <a:endParaRPr lang="en-US" sz="2800" i="1">
              <a:solidFill>
                <a:schemeClr val="bg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657350" y="903288"/>
            <a:ext cx="7396163" cy="595312"/>
          </a:xfrm>
          <a:noFill/>
        </p:spPr>
        <p:txBody>
          <a:bodyPr/>
          <a:lstStyle/>
          <a:p>
            <a:pPr eaLnBrk="1" hangingPunct="1">
              <a:lnSpc>
                <a:spcPct val="90000"/>
              </a:lnSpc>
            </a:pPr>
            <a:r>
              <a:rPr lang="en-US" sz="4300" b="1">
                <a:latin typeface="Arial" charset="0"/>
                <a:ea typeface="MS PGothic" charset="0"/>
              </a:rPr>
              <a:t>Massieve Hematothorax</a:t>
            </a:r>
            <a:endParaRPr lang="en-US" b="1">
              <a:latin typeface="Arial" charset="0"/>
              <a:ea typeface="MS PGothic" charset="0"/>
            </a:endParaRPr>
          </a:p>
        </p:txBody>
      </p:sp>
      <p:sp>
        <p:nvSpPr>
          <p:cNvPr id="33794" name="Rectangle 3"/>
          <p:cNvSpPr>
            <a:spLocks noChangeArrowheads="1"/>
          </p:cNvSpPr>
          <p:nvPr/>
        </p:nvSpPr>
        <p:spPr bwMode="auto">
          <a:xfrm>
            <a:off x="1063625" y="2347913"/>
            <a:ext cx="4591050"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marL="463550" lvl="1" indent="-328613">
              <a:lnSpc>
                <a:spcPct val="105000"/>
              </a:lnSpc>
              <a:buFont typeface="Times" charset="0"/>
              <a:buChar char="●"/>
            </a:pPr>
            <a:r>
              <a:rPr lang="en-US" sz="2800"/>
              <a:t>Systemische - / long vaten</a:t>
            </a:r>
          </a:p>
          <a:p>
            <a:pPr marL="463550" lvl="1" indent="-328613">
              <a:lnSpc>
                <a:spcPct val="105000"/>
              </a:lnSpc>
              <a:buFont typeface="Times" charset="0"/>
              <a:buChar char="●"/>
            </a:pPr>
            <a:r>
              <a:rPr lang="en-US" sz="2800" u="sng"/>
              <a:t>&gt;</a:t>
            </a:r>
            <a:r>
              <a:rPr lang="en-US" sz="2800"/>
              <a:t> 1500 mL bloed- verlies</a:t>
            </a:r>
          </a:p>
          <a:p>
            <a:pPr marL="463550" lvl="1" indent="-328613">
              <a:lnSpc>
                <a:spcPct val="105000"/>
              </a:lnSpc>
              <a:buFont typeface="Times" charset="0"/>
              <a:buChar char="●"/>
            </a:pPr>
            <a:r>
              <a:rPr lang="en-US" sz="2800"/>
              <a:t>Platte nekvenen</a:t>
            </a:r>
          </a:p>
          <a:p>
            <a:pPr marL="463550" lvl="1" indent="-328613">
              <a:lnSpc>
                <a:spcPct val="105000"/>
              </a:lnSpc>
              <a:buFont typeface="Times" charset="0"/>
              <a:buChar char="●"/>
            </a:pPr>
            <a:r>
              <a:rPr lang="en-US" sz="2800"/>
              <a:t>Shock zonder AG en met gedempte percussie</a:t>
            </a:r>
            <a:endParaRPr lang="en-US" sz="2800" i="1">
              <a:solidFill>
                <a:schemeClr val="bg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657350" y="903288"/>
            <a:ext cx="7396163" cy="595312"/>
          </a:xfrm>
          <a:noFill/>
        </p:spPr>
        <p:txBody>
          <a:bodyPr/>
          <a:lstStyle/>
          <a:p>
            <a:pPr eaLnBrk="1" hangingPunct="1">
              <a:lnSpc>
                <a:spcPct val="90000"/>
              </a:lnSpc>
            </a:pPr>
            <a:r>
              <a:rPr lang="en-US" sz="4300" b="1">
                <a:latin typeface="Arial" charset="0"/>
                <a:ea typeface="MS PGothic" charset="0"/>
              </a:rPr>
              <a:t>Hart Tamponade</a:t>
            </a:r>
            <a:endParaRPr lang="en-US" b="1">
              <a:latin typeface="Arial" charset="0"/>
              <a:ea typeface="MS PGothic" charset="0"/>
            </a:endParaRPr>
          </a:p>
        </p:txBody>
      </p:sp>
      <p:sp>
        <p:nvSpPr>
          <p:cNvPr id="35842" name="Rectangle 3"/>
          <p:cNvSpPr>
            <a:spLocks noChangeArrowheads="1"/>
          </p:cNvSpPr>
          <p:nvPr/>
        </p:nvSpPr>
        <p:spPr bwMode="auto">
          <a:xfrm>
            <a:off x="1063625" y="2433638"/>
            <a:ext cx="45910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marL="463550" lvl="1" indent="-328613">
              <a:lnSpc>
                <a:spcPct val="105000"/>
              </a:lnSpc>
              <a:buFont typeface="Times" charset="0"/>
              <a:buChar char="●"/>
            </a:pPr>
            <a:r>
              <a:rPr lang="en-US" sz="2800">
                <a:sym typeface="Symbol" charset="0"/>
              </a:rPr>
              <a:t> pols</a:t>
            </a:r>
            <a:endParaRPr lang="en-US" sz="2800"/>
          </a:p>
          <a:p>
            <a:pPr marL="463550" lvl="1" indent="-328613">
              <a:lnSpc>
                <a:spcPct val="105000"/>
              </a:lnSpc>
              <a:buFont typeface="Times" charset="0"/>
              <a:buChar char="●"/>
            </a:pPr>
            <a:r>
              <a:rPr lang="en-US" sz="2800"/>
              <a:t>Uitgezette nekvenen</a:t>
            </a:r>
          </a:p>
          <a:p>
            <a:pPr marL="463550" lvl="1" indent="-328613">
              <a:lnSpc>
                <a:spcPct val="105000"/>
              </a:lnSpc>
              <a:buFont typeface="Times" charset="0"/>
              <a:buChar char="●"/>
            </a:pPr>
            <a:r>
              <a:rPr lang="en-US" sz="2800"/>
              <a:t>Zachte harttonen</a:t>
            </a:r>
          </a:p>
          <a:p>
            <a:pPr marL="463550" lvl="1" indent="-328613">
              <a:lnSpc>
                <a:spcPct val="105000"/>
              </a:lnSpc>
              <a:buFont typeface="Times" charset="0"/>
              <a:buChar char="●"/>
            </a:pPr>
            <a:r>
              <a:rPr lang="en-US" sz="2800"/>
              <a:t>PEA</a:t>
            </a:r>
            <a:endParaRPr lang="en-US" sz="2800" i="1">
              <a:solidFill>
                <a:schemeClr val="bg1"/>
              </a:solidFill>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6138863"/>
            <a:ext cx="1917700" cy="14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4694238"/>
            <a:ext cx="1873250" cy="173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kstvak 1"/>
          <p:cNvSpPr txBox="1">
            <a:spLocks noChangeArrowheads="1"/>
          </p:cNvSpPr>
          <p:nvPr/>
        </p:nvSpPr>
        <p:spPr bwMode="auto">
          <a:xfrm>
            <a:off x="776288" y="1182688"/>
            <a:ext cx="9648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r>
              <a:rPr lang="en-US" sz="4000"/>
              <a:t>Andere potentieel bedreigende letsels</a:t>
            </a:r>
            <a:endParaRPr lang="nl-NL" sz="4000"/>
          </a:p>
        </p:txBody>
      </p:sp>
      <p:sp>
        <p:nvSpPr>
          <p:cNvPr id="37890" name="Tijdelijke aanduiding voor inhoud 3"/>
          <p:cNvSpPr>
            <a:spLocks noGrp="1"/>
          </p:cNvSpPr>
          <p:nvPr>
            <p:ph sz="half" idx="2"/>
          </p:nvPr>
        </p:nvSpPr>
        <p:spPr/>
        <p:txBody>
          <a:bodyPr/>
          <a:lstStyle/>
          <a:p>
            <a:r>
              <a:rPr lang="en-US" sz="3200">
                <a:latin typeface="Arial" charset="0"/>
                <a:ea typeface="MS PGothic" charset="0"/>
              </a:rPr>
              <a:t>Letsel aan de bronchiaal boom</a:t>
            </a:r>
          </a:p>
          <a:p>
            <a:r>
              <a:rPr lang="en-US" sz="3200">
                <a:latin typeface="Arial" charset="0"/>
                <a:ea typeface="MS PGothic" charset="0"/>
              </a:rPr>
              <a:t>Simpele pneumothorax</a:t>
            </a:r>
          </a:p>
          <a:p>
            <a:r>
              <a:rPr lang="en-US" sz="3200">
                <a:latin typeface="Arial" charset="0"/>
                <a:ea typeface="MS PGothic" charset="0"/>
              </a:rPr>
              <a:t>Longcontusie</a:t>
            </a:r>
          </a:p>
          <a:p>
            <a:r>
              <a:rPr lang="en-US" sz="3200">
                <a:latin typeface="Arial" charset="0"/>
                <a:ea typeface="MS PGothic" charset="0"/>
              </a:rPr>
              <a:t>Hematothorax</a:t>
            </a:r>
            <a:endParaRPr lang="nl-NL" sz="3200">
              <a:latin typeface="Arial" charset="0"/>
              <a:ea typeface="MS PGothic" charset="0"/>
            </a:endParaRPr>
          </a:p>
        </p:txBody>
      </p:sp>
      <p:sp>
        <p:nvSpPr>
          <p:cNvPr id="37891" name="Tijdelijke aanduiding voor inhoud 5"/>
          <p:cNvSpPr>
            <a:spLocks noGrp="1"/>
          </p:cNvSpPr>
          <p:nvPr>
            <p:ph sz="quarter" idx="4"/>
          </p:nvPr>
        </p:nvSpPr>
        <p:spPr/>
        <p:txBody>
          <a:bodyPr/>
          <a:lstStyle/>
          <a:p>
            <a:r>
              <a:rPr lang="en-US" sz="3200">
                <a:latin typeface="Arial" charset="0"/>
                <a:ea typeface="MS PGothic" charset="0"/>
              </a:rPr>
              <a:t>Corcontusie</a:t>
            </a:r>
          </a:p>
          <a:p>
            <a:r>
              <a:rPr lang="en-US" sz="3200">
                <a:latin typeface="Arial" charset="0"/>
                <a:ea typeface="MS PGothic" charset="0"/>
              </a:rPr>
              <a:t>Aortaruptuur</a:t>
            </a:r>
          </a:p>
          <a:p>
            <a:r>
              <a:rPr lang="en-US" sz="3200">
                <a:latin typeface="Arial" charset="0"/>
                <a:ea typeface="MS PGothic" charset="0"/>
              </a:rPr>
              <a:t>Oesophagusletsel</a:t>
            </a:r>
          </a:p>
          <a:p>
            <a:r>
              <a:rPr lang="en-US" sz="3200">
                <a:latin typeface="Arial" charset="0"/>
                <a:ea typeface="MS PGothic" charset="0"/>
              </a:rPr>
              <a:t>Traumatisch diafragma letsel</a:t>
            </a:r>
            <a:endParaRPr lang="nl-NL" sz="3200">
              <a:latin typeface="Arial" charset="0"/>
              <a:ea typeface="MS PGothic"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kstvak 1"/>
          <p:cNvSpPr txBox="1">
            <a:spLocks noChangeArrowheads="1"/>
          </p:cNvSpPr>
          <p:nvPr/>
        </p:nvSpPr>
        <p:spPr bwMode="auto">
          <a:xfrm>
            <a:off x="776288" y="1182688"/>
            <a:ext cx="9648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r>
              <a:rPr lang="en-US" sz="4000"/>
              <a:t>Andere potentieel bedreigende letsels</a:t>
            </a:r>
            <a:endParaRPr lang="nl-NL" sz="4000"/>
          </a:p>
        </p:txBody>
      </p:sp>
      <p:sp>
        <p:nvSpPr>
          <p:cNvPr id="38914" name="Tijdelijke aanduiding voor inhoud 3"/>
          <p:cNvSpPr>
            <a:spLocks noGrp="1"/>
          </p:cNvSpPr>
          <p:nvPr>
            <p:ph sz="half" idx="2"/>
          </p:nvPr>
        </p:nvSpPr>
        <p:spPr/>
        <p:txBody>
          <a:bodyPr/>
          <a:lstStyle/>
          <a:p>
            <a:endParaRPr lang="nl-NL" sz="3200">
              <a:latin typeface="Arial" charset="0"/>
              <a:ea typeface="MS PGothic" charset="0"/>
            </a:endParaRPr>
          </a:p>
        </p:txBody>
      </p:sp>
      <p:sp>
        <p:nvSpPr>
          <p:cNvPr id="38915" name="Tijdelijke aanduiding voor inhoud 5"/>
          <p:cNvSpPr>
            <a:spLocks noGrp="1"/>
          </p:cNvSpPr>
          <p:nvPr>
            <p:ph sz="quarter" idx="4"/>
          </p:nvPr>
        </p:nvSpPr>
        <p:spPr/>
        <p:txBody>
          <a:bodyPr/>
          <a:lstStyle/>
          <a:p>
            <a:endParaRPr lang="nl-NL" sz="3200">
              <a:latin typeface="Arial" charset="0"/>
              <a:ea typeface="MS PGothic"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657350" y="903288"/>
            <a:ext cx="7907338" cy="681037"/>
          </a:xfrm>
          <a:noFill/>
        </p:spPr>
        <p:txBody>
          <a:bodyPr/>
          <a:lstStyle/>
          <a:p>
            <a:pPr eaLnBrk="1" hangingPunct="1">
              <a:lnSpc>
                <a:spcPct val="90000"/>
              </a:lnSpc>
            </a:pPr>
            <a:r>
              <a:rPr lang="en-US" sz="4300" b="1">
                <a:latin typeface="Arial" charset="0"/>
                <a:ea typeface="MS PGothic" charset="0"/>
              </a:rPr>
              <a:t>Simpele Pneumothorax</a:t>
            </a:r>
            <a:endParaRPr lang="en-US" b="1">
              <a:latin typeface="Arial" charset="0"/>
              <a:ea typeface="MS PGothic" charset="0"/>
            </a:endParaRPr>
          </a:p>
        </p:txBody>
      </p:sp>
      <p:sp>
        <p:nvSpPr>
          <p:cNvPr id="30723" name="Rectangle 3"/>
          <p:cNvSpPr>
            <a:spLocks noChangeArrowheads="1"/>
          </p:cNvSpPr>
          <p:nvPr/>
        </p:nvSpPr>
        <p:spPr bwMode="auto">
          <a:xfrm>
            <a:off x="1063625" y="2349500"/>
            <a:ext cx="493236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marL="464999" lvl="1" indent="-329999">
              <a:buFont typeface="Times" charset="0"/>
              <a:buChar char="●"/>
              <a:defRPr/>
            </a:pPr>
            <a:r>
              <a:rPr lang="en-US" sz="2800" dirty="0">
                <a:ea typeface="MS PGothic" pitchFamily="34" charset="-128"/>
                <a:cs typeface="+mn-cs"/>
              </a:rPr>
              <a:t>Stomp / </a:t>
            </a:r>
            <a:r>
              <a:rPr lang="en-US" sz="2800" dirty="0" err="1">
                <a:ea typeface="MS PGothic" pitchFamily="34" charset="-128"/>
                <a:cs typeface="+mn-cs"/>
              </a:rPr>
              <a:t>Scherp</a:t>
            </a:r>
            <a:endParaRPr lang="en-US" sz="2800" dirty="0">
              <a:ea typeface="MS PGothic" pitchFamily="34" charset="-128"/>
              <a:cs typeface="+mn-cs"/>
            </a:endParaRPr>
          </a:p>
          <a:p>
            <a:pPr marL="464999" lvl="1" indent="-329999">
              <a:buFont typeface="Times" charset="0"/>
              <a:buChar char="●"/>
              <a:defRPr/>
            </a:pPr>
            <a:r>
              <a:rPr lang="en-US" sz="2800" dirty="0" err="1">
                <a:ea typeface="MS PGothic" pitchFamily="34" charset="-128"/>
                <a:cs typeface="+mn-cs"/>
              </a:rPr>
              <a:t>Hypersonore</a:t>
            </a:r>
            <a:r>
              <a:rPr lang="en-US" sz="2800" dirty="0">
                <a:ea typeface="MS PGothic" pitchFamily="34" charset="-128"/>
                <a:cs typeface="+mn-cs"/>
              </a:rPr>
              <a:t> </a:t>
            </a:r>
            <a:r>
              <a:rPr lang="en-US" sz="2800" dirty="0" err="1">
                <a:ea typeface="MS PGothic" pitchFamily="34" charset="-128"/>
                <a:cs typeface="+mn-cs"/>
              </a:rPr>
              <a:t>percussie</a:t>
            </a:r>
            <a:endParaRPr lang="en-US" sz="2800" dirty="0">
              <a:ea typeface="MS PGothic" pitchFamily="34" charset="-128"/>
              <a:cs typeface="+mn-cs"/>
            </a:endParaRPr>
          </a:p>
          <a:p>
            <a:pPr marL="464999" lvl="1" indent="-329999">
              <a:buFont typeface="Times" charset="0"/>
              <a:buChar char="●"/>
              <a:defRPr/>
            </a:pPr>
            <a:r>
              <a:rPr lang="en-US" sz="2800" dirty="0">
                <a:latin typeface="Times New Roman" pitchFamily="18" charset="0"/>
                <a:ea typeface="MS PGothic" pitchFamily="34" charset="-128"/>
                <a:cs typeface="Times New Roman" pitchFamily="18" charset="0"/>
              </a:rPr>
              <a:t>↓ </a:t>
            </a:r>
            <a:r>
              <a:rPr lang="en-US" sz="2800" dirty="0">
                <a:ea typeface="MS PGothic" pitchFamily="34" charset="-128"/>
                <a:cs typeface="+mn-cs"/>
              </a:rPr>
              <a:t>AG</a:t>
            </a:r>
          </a:p>
          <a:p>
            <a:pPr marL="464999" lvl="1" indent="-329999">
              <a:buFont typeface="Times" charset="0"/>
              <a:buChar char="●"/>
              <a:defRPr/>
            </a:pPr>
            <a:endParaRPr lang="en-US" sz="2800" dirty="0">
              <a:ea typeface="MS PGothic" pitchFamily="34" charset="-128"/>
              <a:cs typeface="+mn-cs"/>
            </a:endParaRPr>
          </a:p>
          <a:p>
            <a:pPr marL="135000" lvl="1">
              <a:defRPr/>
            </a:pPr>
            <a:endParaRPr lang="en-US" sz="2800" dirty="0">
              <a:ea typeface="MS PGothic" pitchFamily="34" charset="-128"/>
              <a:cs typeface="+mn-cs"/>
            </a:endParaRPr>
          </a:p>
          <a:p>
            <a:pPr marL="464999" lvl="1" indent="-329999">
              <a:lnSpc>
                <a:spcPct val="80000"/>
              </a:lnSpc>
              <a:buFont typeface="Times" charset="0"/>
              <a:buChar char="●"/>
              <a:defRPr/>
            </a:pPr>
            <a:r>
              <a:rPr lang="en-US" sz="2800" dirty="0" err="1">
                <a:ea typeface="MS PGothic" pitchFamily="34" charset="-128"/>
                <a:cs typeface="+mn-cs"/>
              </a:rPr>
              <a:t>Thoraxdrain</a:t>
            </a:r>
            <a:endParaRPr lang="en-US" dirty="0">
              <a:ea typeface="MS PGothic" pitchFamily="34" charset="-128"/>
              <a:cs typeface="+mn-cs"/>
            </a:endParaRPr>
          </a:p>
        </p:txBody>
      </p:sp>
      <p:sp>
        <p:nvSpPr>
          <p:cNvPr id="39939" name="Tijdelijke aanduiding voor inhoud 1"/>
          <p:cNvSpPr>
            <a:spLocks noGrp="1"/>
          </p:cNvSpPr>
          <p:nvPr>
            <p:ph idx="1"/>
          </p:nvPr>
        </p:nvSpPr>
        <p:spPr/>
        <p:txBody>
          <a:bodyPr/>
          <a:lstStyle/>
          <a:p>
            <a:endParaRPr lang="nl-NL">
              <a:latin typeface="Arial" charset="0"/>
              <a:ea typeface="MS PGothic"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657350" y="903288"/>
            <a:ext cx="8334375" cy="595312"/>
          </a:xfrm>
          <a:noFill/>
        </p:spPr>
        <p:txBody>
          <a:bodyPr/>
          <a:lstStyle/>
          <a:p>
            <a:pPr algn="ctr" eaLnBrk="1" hangingPunct="1">
              <a:lnSpc>
                <a:spcPct val="90000"/>
              </a:lnSpc>
            </a:pPr>
            <a:r>
              <a:rPr lang="en-US" sz="3800" b="1">
                <a:latin typeface="Arial" charset="0"/>
                <a:ea typeface="MS PGothic" charset="0"/>
              </a:rPr>
              <a:t>Fracturen rondom thorax en geassocieerd letsel</a:t>
            </a:r>
          </a:p>
        </p:txBody>
      </p:sp>
      <p:sp>
        <p:nvSpPr>
          <p:cNvPr id="41986" name="Rectangle 3"/>
          <p:cNvSpPr>
            <a:spLocks noChangeArrowheads="1"/>
          </p:cNvSpPr>
          <p:nvPr/>
        </p:nvSpPr>
        <p:spPr bwMode="auto">
          <a:xfrm>
            <a:off x="1063625" y="2774950"/>
            <a:ext cx="81629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marL="463550" lvl="1" indent="-328613">
              <a:lnSpc>
                <a:spcPct val="90000"/>
              </a:lnSpc>
              <a:spcBef>
                <a:spcPct val="20000"/>
              </a:spcBef>
              <a:spcAft>
                <a:spcPct val="20000"/>
              </a:spcAft>
            </a:pPr>
            <a:r>
              <a:rPr lang="en-US" sz="2800" i="1"/>
              <a:t>Rib 1-3</a:t>
            </a:r>
          </a:p>
          <a:p>
            <a:pPr marL="463550" lvl="1" indent="-328613">
              <a:lnSpc>
                <a:spcPct val="90000"/>
              </a:lnSpc>
              <a:spcBef>
                <a:spcPct val="20000"/>
              </a:spcBef>
              <a:spcAft>
                <a:spcPct val="20000"/>
              </a:spcAft>
              <a:buFont typeface="Times" charset="0"/>
              <a:buChar char="●"/>
            </a:pPr>
            <a:r>
              <a:rPr lang="en-US" sz="2800"/>
              <a:t>Hoog energetisch</a:t>
            </a:r>
          </a:p>
          <a:p>
            <a:pPr marL="463550" lvl="1" indent="-328613">
              <a:lnSpc>
                <a:spcPct val="90000"/>
              </a:lnSpc>
              <a:spcBef>
                <a:spcPct val="20000"/>
              </a:spcBef>
              <a:spcAft>
                <a:spcPct val="20000"/>
              </a:spcAft>
              <a:buFont typeface="Times" charset="0"/>
              <a:buChar char="●"/>
            </a:pPr>
            <a:r>
              <a:rPr lang="en-US" sz="2800"/>
              <a:t>Mortaliteit door onderliggend letsel</a:t>
            </a:r>
          </a:p>
          <a:p>
            <a:pPr marL="463550" lvl="1" indent="-328613">
              <a:lnSpc>
                <a:spcPct val="90000"/>
              </a:lnSpc>
              <a:spcBef>
                <a:spcPct val="20000"/>
              </a:spcBef>
              <a:spcAft>
                <a:spcPct val="20000"/>
              </a:spcAft>
            </a:pPr>
            <a:endParaRPr lang="en-US" sz="1400"/>
          </a:p>
          <a:p>
            <a:pPr marL="463550" lvl="1" indent="-328613">
              <a:lnSpc>
                <a:spcPct val="90000"/>
              </a:lnSpc>
              <a:spcBef>
                <a:spcPct val="20000"/>
              </a:spcBef>
              <a:spcAft>
                <a:spcPct val="20000"/>
              </a:spcAft>
            </a:pPr>
            <a:r>
              <a:rPr lang="en-US" sz="2800" i="1"/>
              <a:t>Rib 4-9</a:t>
            </a:r>
          </a:p>
          <a:p>
            <a:pPr marL="463550" lvl="1" indent="-328613">
              <a:lnSpc>
                <a:spcPct val="90000"/>
              </a:lnSpc>
              <a:spcBef>
                <a:spcPct val="20000"/>
              </a:spcBef>
              <a:spcAft>
                <a:spcPct val="20000"/>
              </a:spcAft>
              <a:buFont typeface="Times" charset="0"/>
              <a:buChar char="●"/>
            </a:pPr>
            <a:r>
              <a:rPr lang="en-US" sz="2800"/>
              <a:t>Longcontusie en pneumothorax</a:t>
            </a:r>
          </a:p>
          <a:p>
            <a:pPr marL="463550" lvl="1" indent="-328613">
              <a:lnSpc>
                <a:spcPct val="90000"/>
              </a:lnSpc>
              <a:spcBef>
                <a:spcPct val="20000"/>
              </a:spcBef>
              <a:spcAft>
                <a:spcPct val="20000"/>
              </a:spcAft>
            </a:pPr>
            <a:endParaRPr lang="en-US" sz="1400"/>
          </a:p>
          <a:p>
            <a:pPr marL="463550" lvl="1" indent="-328613">
              <a:lnSpc>
                <a:spcPct val="90000"/>
              </a:lnSpc>
              <a:spcBef>
                <a:spcPct val="20000"/>
              </a:spcBef>
              <a:spcAft>
                <a:spcPct val="20000"/>
              </a:spcAft>
            </a:pPr>
            <a:r>
              <a:rPr lang="en-US" sz="2800" i="1"/>
              <a:t>Rib 10-12</a:t>
            </a:r>
          </a:p>
          <a:p>
            <a:pPr marL="463550" lvl="1" indent="-328613">
              <a:lnSpc>
                <a:spcPct val="90000"/>
              </a:lnSpc>
              <a:spcBef>
                <a:spcPct val="20000"/>
              </a:spcBef>
              <a:spcAft>
                <a:spcPct val="20000"/>
              </a:spcAft>
              <a:buFont typeface="Times" charset="0"/>
              <a:buChar char="●"/>
            </a:pPr>
            <a:r>
              <a:rPr lang="en-US" sz="2800"/>
              <a:t>Denk aan buikletsel</a:t>
            </a:r>
          </a:p>
        </p:txBody>
      </p:sp>
      <p:sp>
        <p:nvSpPr>
          <p:cNvPr id="41987" name="Rectangle 6"/>
          <p:cNvSpPr>
            <a:spLocks noChangeArrowheads="1"/>
          </p:cNvSpPr>
          <p:nvPr/>
        </p:nvSpPr>
        <p:spPr bwMode="auto">
          <a:xfrm>
            <a:off x="1063625" y="2179638"/>
            <a:ext cx="7569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r>
              <a:rPr lang="en-US" sz="2800">
                <a:solidFill>
                  <a:srgbClr val="BC1D43"/>
                </a:solidFill>
              </a:rPr>
              <a:t>Sternum, Scapula, Rib</a:t>
            </a:r>
          </a:p>
        </p:txBody>
      </p:sp>
      <p:sp>
        <p:nvSpPr>
          <p:cNvPr id="2" name="Tekstvak 1"/>
          <p:cNvSpPr txBox="1">
            <a:spLocks noChangeArrowheads="1"/>
          </p:cNvSpPr>
          <p:nvPr/>
        </p:nvSpPr>
        <p:spPr bwMode="auto">
          <a:xfrm>
            <a:off x="5470525" y="6138863"/>
            <a:ext cx="48958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en-US" sz="3200">
                <a:solidFill>
                  <a:srgbClr val="FF0000"/>
                </a:solidFill>
              </a:rPr>
              <a:t>KINDEREN VRIJWEL NOOIT RIBFRACTUREN</a:t>
            </a:r>
            <a:endParaRPr lang="nl-NL" sz="3200">
              <a:solidFill>
                <a:srgbClr val="FF0000"/>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nummer 3"/>
          <p:cNvSpPr>
            <a:spLocks noGrp="1"/>
          </p:cNvSpPr>
          <p:nvPr>
            <p:ph type="sldNum" sz="quarter" idx="10"/>
          </p:nvPr>
        </p:nvSpPr>
        <p:spPr>
          <a:noFill/>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B738BAD7-473B-6240-8054-DD49177B8896}" type="slidenum">
              <a:rPr lang="en-US" sz="1000"/>
              <a:pPr/>
              <a:t>2</a:t>
            </a:fld>
            <a:endParaRPr lang="en-US" sz="1000"/>
          </a:p>
        </p:txBody>
      </p:sp>
      <p:pic>
        <p:nvPicPr>
          <p:cNvPr id="1843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630363"/>
            <a:ext cx="78263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4511675"/>
            <a:ext cx="17526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5130800"/>
            <a:ext cx="247332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657350" y="903288"/>
            <a:ext cx="7907338" cy="681037"/>
          </a:xfrm>
          <a:noFill/>
        </p:spPr>
        <p:txBody>
          <a:bodyPr/>
          <a:lstStyle/>
          <a:p>
            <a:pPr eaLnBrk="1" hangingPunct="1">
              <a:lnSpc>
                <a:spcPct val="90000"/>
              </a:lnSpc>
            </a:pPr>
            <a:r>
              <a:rPr lang="en-US" sz="4300" b="1">
                <a:latin typeface="Arial" charset="0"/>
                <a:ea typeface="MS PGothic" charset="0"/>
              </a:rPr>
              <a:t>Longcontusie</a:t>
            </a:r>
            <a:endParaRPr lang="en-US" b="1">
              <a:latin typeface="Arial" charset="0"/>
              <a:ea typeface="MS PGothic" charset="0"/>
            </a:endParaRPr>
          </a:p>
        </p:txBody>
      </p:sp>
      <p:sp>
        <p:nvSpPr>
          <p:cNvPr id="44034" name="Rectangle 3"/>
          <p:cNvSpPr>
            <a:spLocks noChangeArrowheads="1"/>
          </p:cNvSpPr>
          <p:nvPr/>
        </p:nvSpPr>
        <p:spPr bwMode="auto">
          <a:xfrm>
            <a:off x="935038" y="2433638"/>
            <a:ext cx="4719637"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marL="463550" lvl="1" indent="-328613">
              <a:lnSpc>
                <a:spcPct val="120000"/>
              </a:lnSpc>
              <a:buFont typeface="Times" charset="0"/>
              <a:buChar char="●"/>
            </a:pPr>
            <a:r>
              <a:rPr lang="en-US" sz="2800"/>
              <a:t>VAAK !</a:t>
            </a:r>
          </a:p>
          <a:p>
            <a:pPr marL="463550" lvl="1" indent="-328613">
              <a:lnSpc>
                <a:spcPct val="120000"/>
              </a:lnSpc>
              <a:buFont typeface="Times" charset="0"/>
              <a:buChar char="●"/>
            </a:pPr>
            <a:r>
              <a:rPr lang="en-US" sz="2800"/>
              <a:t>Pijn, dyspneu, hemoptoë, hypoxie</a:t>
            </a:r>
          </a:p>
          <a:p>
            <a:pPr marL="463550" lvl="1" indent="-328613">
              <a:lnSpc>
                <a:spcPct val="120000"/>
              </a:lnSpc>
              <a:buFont typeface="Times" charset="0"/>
              <a:buChar char="●"/>
            </a:pPr>
            <a:r>
              <a:rPr lang="en-US" sz="2800"/>
              <a:t>Oxygeneren</a:t>
            </a:r>
          </a:p>
          <a:p>
            <a:pPr marL="463550" lvl="1" indent="-328613">
              <a:lnSpc>
                <a:spcPct val="120000"/>
              </a:lnSpc>
              <a:buFont typeface="Times" charset="0"/>
              <a:buChar char="●"/>
            </a:pPr>
            <a:r>
              <a:rPr lang="en-US" sz="2800"/>
              <a:t>Eventueel beademen</a:t>
            </a:r>
          </a:p>
          <a:p>
            <a:pPr marL="463550" lvl="1" indent="-328613">
              <a:lnSpc>
                <a:spcPct val="120000"/>
              </a:lnSpc>
              <a:buFont typeface="Times" charset="0"/>
              <a:buChar char="●"/>
            </a:pPr>
            <a:r>
              <a:rPr lang="en-US" sz="2800"/>
              <a:t>Late verandering op X thorax</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p:txBody>
          <a:bodyPr/>
          <a:lstStyle/>
          <a:p>
            <a:pPr algn="ctr"/>
            <a:r>
              <a:rPr lang="en-US" b="1">
                <a:latin typeface="Arial" charset="0"/>
                <a:ea typeface="MS PGothic" charset="0"/>
              </a:rPr>
              <a:t>Samenvatting</a:t>
            </a:r>
            <a:endParaRPr lang="nl-NL" b="1">
              <a:latin typeface="Arial" charset="0"/>
              <a:ea typeface="MS PGothic" charset="0"/>
            </a:endParaRPr>
          </a:p>
        </p:txBody>
      </p:sp>
      <p:sp>
        <p:nvSpPr>
          <p:cNvPr id="46082" name="Tijdelijke aanduiding voor inhoud 2"/>
          <p:cNvSpPr>
            <a:spLocks noGrp="1"/>
          </p:cNvSpPr>
          <p:nvPr>
            <p:ph idx="1"/>
          </p:nvPr>
        </p:nvSpPr>
        <p:spPr>
          <a:xfrm>
            <a:off x="1066800" y="3114675"/>
            <a:ext cx="8915400" cy="4352925"/>
          </a:xfrm>
        </p:spPr>
        <p:txBody>
          <a:bodyPr/>
          <a:lstStyle/>
          <a:p>
            <a:r>
              <a:rPr lang="en-US" sz="2800">
                <a:latin typeface="Arial" charset="0"/>
                <a:ea typeface="MS PGothic" charset="0"/>
              </a:rPr>
              <a:t>Niet zeldzaam</a:t>
            </a:r>
          </a:p>
          <a:p>
            <a:r>
              <a:rPr lang="en-US" sz="2800">
                <a:latin typeface="Arial" charset="0"/>
                <a:ea typeface="MS PGothic" charset="0"/>
              </a:rPr>
              <a:t>Goed Kijken, Luisteren en voelen </a:t>
            </a:r>
          </a:p>
          <a:p>
            <a:r>
              <a:rPr lang="en-US" sz="2800">
                <a:latin typeface="Arial" charset="0"/>
                <a:ea typeface="MS PGothic" charset="0"/>
              </a:rPr>
              <a:t>Met simpele technieken grote pathologie te herkennen</a:t>
            </a:r>
          </a:p>
          <a:p>
            <a:r>
              <a:rPr lang="en-US" sz="2800">
                <a:latin typeface="Arial" charset="0"/>
                <a:ea typeface="MS PGothic" charset="0"/>
              </a:rPr>
              <a:t>Denk aan onderliggende long</a:t>
            </a:r>
          </a:p>
          <a:p>
            <a:pPr lvl="2"/>
            <a:r>
              <a:rPr lang="en-US" sz="2800">
                <a:latin typeface="Arial" charset="0"/>
                <a:ea typeface="MS PGothic" charset="0"/>
              </a:rPr>
              <a:t>vooral bij kinderen</a:t>
            </a:r>
            <a:endParaRPr lang="nl-NL" sz="2800">
              <a:latin typeface="Arial" charset="0"/>
              <a:ea typeface="MS PGothic"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nummer 1"/>
          <p:cNvSpPr>
            <a:spLocks noGrp="1"/>
          </p:cNvSpPr>
          <p:nvPr>
            <p:ph type="sldNum" sz="quarter" idx="10"/>
          </p:nvPr>
        </p:nvSpPr>
        <p:spPr>
          <a:noFill/>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1B889E62-B8E6-2B40-8755-F825E8C7F368}" type="slidenum">
              <a:rPr lang="en-US" sz="1000"/>
              <a:pPr/>
              <a:t>3</a:t>
            </a:fld>
            <a:endParaRPr lang="en-US" sz="100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8" y="1530350"/>
            <a:ext cx="44005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3095625" y="3588841"/>
            <a:ext cx="4968552" cy="1938992"/>
          </a:xfrm>
          <a:prstGeom prst="rect">
            <a:avLst/>
          </a:prstGeom>
          <a:noFill/>
        </p:spPr>
        <p:txBody>
          <a:bodyPr>
            <a:spAutoFit/>
          </a:bodyPr>
          <a:lstStyle/>
          <a:p>
            <a:pPr algn="ctr">
              <a:defRPr/>
            </a:pPr>
            <a:r>
              <a:rPr lang="nl-NL" sz="6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ＭＳ Ｐゴシック" pitchFamily="34" charset="-128"/>
                <a:cs typeface="+mn-cs"/>
              </a:rPr>
              <a:t>Thoraxletsel ?</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nummer 1"/>
          <p:cNvSpPr>
            <a:spLocks noGrp="1"/>
          </p:cNvSpPr>
          <p:nvPr>
            <p:ph type="sldNum" sz="quarter" idx="10"/>
          </p:nvPr>
        </p:nvSpPr>
        <p:spPr>
          <a:noFill/>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A9CFE468-79B9-FF49-AF3C-BCF89F708BA5}" type="slidenum">
              <a:rPr lang="en-US" sz="1000"/>
              <a:pPr/>
              <a:t>4</a:t>
            </a:fld>
            <a:endParaRPr lang="en-US" sz="1000"/>
          </a:p>
        </p:txBody>
      </p:sp>
      <p:pic>
        <p:nvPicPr>
          <p:cNvPr id="20482" name="Picture 3" descr="http://mijn.bsl.nl/servlet/contentblob/3192024/articleExtraImg/828283.jpg"/>
          <p:cNvPicPr>
            <a:picLocks noChangeAspect="1" noChangeArrowheads="1"/>
          </p:cNvPicPr>
          <p:nvPr/>
        </p:nvPicPr>
        <p:blipFill>
          <a:blip r:embed="rId2">
            <a:extLst>
              <a:ext uri="{28A0092B-C50C-407E-A947-70E740481C1C}">
                <a14:useLocalDpi xmlns:a14="http://schemas.microsoft.com/office/drawing/2010/main" val="0"/>
              </a:ext>
            </a:extLst>
          </a:blip>
          <a:srcRect l="1251" t="11237" r="-1251" b="-11237"/>
          <a:stretch>
            <a:fillRect/>
          </a:stretch>
        </p:blipFill>
        <p:spPr bwMode="auto">
          <a:xfrm>
            <a:off x="2087563" y="2155825"/>
            <a:ext cx="287813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http://mijn.bsl.nl/servlet/contentblob/3192026/articleExtraImg/8281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4157663"/>
            <a:ext cx="2857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title"/>
          </p:nvPr>
        </p:nvSpPr>
        <p:spPr>
          <a:xfrm>
            <a:off x="1657350" y="561975"/>
            <a:ext cx="8542338" cy="1350963"/>
          </a:xfrm>
          <a:noFill/>
        </p:spPr>
        <p:txBody>
          <a:bodyPr/>
          <a:lstStyle/>
          <a:p>
            <a:pPr eaLnBrk="1" hangingPunct="1"/>
            <a:r>
              <a:rPr lang="en-US" sz="4300" b="1">
                <a:latin typeface="Arial" charset="0"/>
                <a:ea typeface="MS PGothic" charset="0"/>
              </a:rPr>
              <a:t>Thorax Trauma</a:t>
            </a:r>
            <a:endParaRPr lang="en-US" b="1">
              <a:latin typeface="Arial" charset="0"/>
              <a:ea typeface="MS PGothic" charset="0"/>
            </a:endParaRPr>
          </a:p>
        </p:txBody>
      </p:sp>
      <p:sp>
        <p:nvSpPr>
          <p:cNvPr id="21506" name="Rectangle 21"/>
          <p:cNvSpPr>
            <a:spLocks noChangeArrowheads="1"/>
          </p:cNvSpPr>
          <p:nvPr/>
        </p:nvSpPr>
        <p:spPr bwMode="auto">
          <a:xfrm>
            <a:off x="1063625" y="2433638"/>
            <a:ext cx="77374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54000" rIns="108000" bIns="54000">
            <a:spAutoFit/>
          </a:bodyPr>
          <a:lstStyle/>
          <a:p>
            <a:pPr lvl="1" indent="-404813">
              <a:lnSpc>
                <a:spcPct val="120000"/>
              </a:lnSpc>
              <a:buFont typeface="Times" charset="0"/>
              <a:buChar char="●"/>
            </a:pPr>
            <a:r>
              <a:rPr lang="en-US" sz="2800"/>
              <a:t>Significante oorzaak mortaliteit</a:t>
            </a:r>
          </a:p>
          <a:p>
            <a:pPr lvl="1" indent="-404813">
              <a:lnSpc>
                <a:spcPct val="120000"/>
              </a:lnSpc>
              <a:buFont typeface="Times" charset="0"/>
              <a:buChar char="●"/>
            </a:pPr>
            <a:r>
              <a:rPr lang="en-US" sz="2800"/>
              <a:t>&lt; 10% operatief ingrijpen</a:t>
            </a:r>
          </a:p>
          <a:p>
            <a:pPr lvl="1" indent="-404813">
              <a:lnSpc>
                <a:spcPct val="120000"/>
              </a:lnSpc>
              <a:buFont typeface="Times" charset="0"/>
              <a:buChar char="●"/>
            </a:pPr>
            <a:r>
              <a:rPr lang="en-US" sz="2800"/>
              <a:t>Verschil in scherp en stomp letsel</a:t>
            </a:r>
          </a:p>
          <a:p>
            <a:pPr lvl="1" indent="-404813">
              <a:lnSpc>
                <a:spcPct val="120000"/>
              </a:lnSpc>
              <a:buFont typeface="Times" charset="0"/>
              <a:buChar char="●"/>
            </a:pPr>
            <a:r>
              <a:rPr lang="en-US" sz="2800" i="1">
                <a:solidFill>
                  <a:srgbClr val="1A1AFF"/>
                </a:solidFill>
              </a:rPr>
              <a:t>Bij scherp letsel </a:t>
            </a:r>
            <a:r>
              <a:rPr lang="en-US" sz="2800"/>
              <a:t>15-30% operatie</a:t>
            </a:r>
          </a:p>
          <a:p>
            <a:pPr lvl="1" indent="-404813">
              <a:lnSpc>
                <a:spcPct val="120000"/>
              </a:lnSpc>
              <a:buFont typeface="Times" charset="0"/>
              <a:buChar char="●"/>
            </a:pPr>
            <a:r>
              <a:rPr lang="en-US" sz="2800"/>
              <a:t>Meeste patiënten simpele procedures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nummer 1"/>
          <p:cNvSpPr>
            <a:spLocks noGrp="1"/>
          </p:cNvSpPr>
          <p:nvPr>
            <p:ph type="sldNum" sz="quarter" idx="10"/>
          </p:nvPr>
        </p:nvSpPr>
        <p:spPr>
          <a:noFill/>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208E7D14-61E3-7E4D-8EB1-1CFF05603E8C}" type="slidenum">
              <a:rPr lang="en-US" sz="1000"/>
              <a:pPr/>
              <a:t>6</a:t>
            </a:fld>
            <a:endParaRPr lang="en-US" sz="100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8" y="1530350"/>
            <a:ext cx="44005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2"/>
          <p:cNvSpPr>
            <a:spLocks noGrp="1"/>
          </p:cNvSpPr>
          <p:nvPr>
            <p:ph type="title"/>
          </p:nvPr>
        </p:nvSpPr>
        <p:spPr/>
        <p:txBody>
          <a:bodyPr/>
          <a:lstStyle/>
          <a:p>
            <a:pPr algn="ctr"/>
            <a:r>
              <a:rPr lang="en-US">
                <a:latin typeface="Arial" charset="0"/>
                <a:ea typeface="MS PGothic" charset="0"/>
              </a:rPr>
              <a:t>Waar op te letten ?</a:t>
            </a:r>
            <a:endParaRPr lang="nl-NL">
              <a:latin typeface="Arial" charset="0"/>
              <a:ea typeface="MS PGothic" charset="0"/>
            </a:endParaRPr>
          </a:p>
        </p:txBody>
      </p:sp>
      <p:sp>
        <p:nvSpPr>
          <p:cNvPr id="24578" name="Tijdelijke aanduiding voor inhoud 3"/>
          <p:cNvSpPr>
            <a:spLocks noGrp="1"/>
          </p:cNvSpPr>
          <p:nvPr>
            <p:ph idx="1"/>
          </p:nvPr>
        </p:nvSpPr>
        <p:spPr/>
        <p:txBody>
          <a:bodyPr/>
          <a:lstStyle/>
          <a:p>
            <a:endParaRPr lang="en-US" sz="3600">
              <a:latin typeface="Arial" charset="0"/>
              <a:ea typeface="MS PGothic" charset="0"/>
            </a:endParaRPr>
          </a:p>
          <a:p>
            <a:r>
              <a:rPr lang="en-US" sz="3600">
                <a:latin typeface="Arial" charset="0"/>
                <a:ea typeface="MS PGothic" charset="0"/>
              </a:rPr>
              <a:t>Look</a:t>
            </a:r>
          </a:p>
          <a:p>
            <a:r>
              <a:rPr lang="en-US" sz="3600">
                <a:latin typeface="Arial" charset="0"/>
                <a:ea typeface="MS PGothic" charset="0"/>
              </a:rPr>
              <a:t>Listen </a:t>
            </a:r>
          </a:p>
          <a:p>
            <a:r>
              <a:rPr lang="en-US" sz="3600">
                <a:latin typeface="Arial" charset="0"/>
                <a:ea typeface="MS PGothic" charset="0"/>
              </a:rPr>
              <a:t>Feel</a:t>
            </a:r>
            <a:endParaRPr lang="nl-NL" sz="3600">
              <a:latin typeface="Arial" charset="0"/>
              <a:ea typeface="MS PGothic" charset="0"/>
            </a:endParaRPr>
          </a:p>
        </p:txBody>
      </p:sp>
      <p:sp>
        <p:nvSpPr>
          <p:cNvPr id="24579" name="Tijdelijke aanduiding voor dianummer 1"/>
          <p:cNvSpPr>
            <a:spLocks noGrp="1"/>
          </p:cNvSpPr>
          <p:nvPr>
            <p:ph type="sldNum" sz="quarter" idx="10"/>
          </p:nvPr>
        </p:nvSpPr>
        <p:spPr>
          <a:noFill/>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69DB8290-F66C-2049-81CC-A619246160E0}" type="slidenum">
              <a:rPr lang="en-US" sz="1000"/>
              <a:pPr/>
              <a:t>7</a:t>
            </a:fld>
            <a:endParaRPr lang="en-US" sz="100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4338638"/>
            <a:ext cx="34671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2"/>
          <p:cNvSpPr>
            <a:spLocks noGrp="1"/>
          </p:cNvSpPr>
          <p:nvPr>
            <p:ph type="title"/>
          </p:nvPr>
        </p:nvSpPr>
        <p:spPr/>
        <p:txBody>
          <a:bodyPr/>
          <a:lstStyle/>
          <a:p>
            <a:pPr algn="ctr"/>
            <a:r>
              <a:rPr lang="en-US">
                <a:latin typeface="Arial" charset="0"/>
                <a:ea typeface="MS PGothic" charset="0"/>
              </a:rPr>
              <a:t>Waar op te letten ?</a:t>
            </a:r>
            <a:endParaRPr lang="nl-NL">
              <a:latin typeface="Arial" charset="0"/>
              <a:ea typeface="MS PGothic" charset="0"/>
            </a:endParaRPr>
          </a:p>
        </p:txBody>
      </p:sp>
      <p:sp>
        <p:nvSpPr>
          <p:cNvPr id="25602" name="Tijdelijke aanduiding voor inhoud 3"/>
          <p:cNvSpPr>
            <a:spLocks noGrp="1"/>
          </p:cNvSpPr>
          <p:nvPr>
            <p:ph idx="1"/>
          </p:nvPr>
        </p:nvSpPr>
        <p:spPr>
          <a:xfrm>
            <a:off x="1066800" y="2322513"/>
            <a:ext cx="8915400" cy="5145087"/>
          </a:xfrm>
        </p:spPr>
        <p:txBody>
          <a:bodyPr/>
          <a:lstStyle/>
          <a:p>
            <a:r>
              <a:rPr lang="en-US" sz="2800">
                <a:latin typeface="Arial" charset="0"/>
                <a:ea typeface="MS PGothic" charset="0"/>
              </a:rPr>
              <a:t>ABCD</a:t>
            </a:r>
          </a:p>
          <a:p>
            <a:pPr>
              <a:buFont typeface="Times" charset="0"/>
              <a:buNone/>
            </a:pPr>
            <a:endParaRPr lang="en-US" sz="2800">
              <a:latin typeface="Arial" charset="0"/>
              <a:ea typeface="MS PGothic" charset="0"/>
            </a:endParaRPr>
          </a:p>
          <a:p>
            <a:r>
              <a:rPr lang="en-US" sz="2800">
                <a:latin typeface="Arial" charset="0"/>
                <a:ea typeface="MS PGothic" charset="0"/>
              </a:rPr>
              <a:t>LOOK: </a:t>
            </a:r>
          </a:p>
          <a:p>
            <a:pPr lvl="1"/>
            <a:r>
              <a:rPr lang="en-US" sz="2800">
                <a:latin typeface="Arial" charset="0"/>
                <a:ea typeface="MS PGothic" charset="0"/>
              </a:rPr>
              <a:t>Hematomen / wonden ?</a:t>
            </a:r>
          </a:p>
          <a:p>
            <a:pPr lvl="1"/>
            <a:r>
              <a:rPr lang="en-US" sz="2800">
                <a:latin typeface="Arial" charset="0"/>
                <a:ea typeface="MS PGothic" charset="0"/>
              </a:rPr>
              <a:t>Thoraxwand deformatie ?</a:t>
            </a:r>
          </a:p>
          <a:p>
            <a:pPr lvl="1"/>
            <a:r>
              <a:rPr lang="en-US" sz="2800">
                <a:latin typeface="Arial" charset="0"/>
                <a:ea typeface="MS PGothic" charset="0"/>
              </a:rPr>
              <a:t>Ademhalingsfrequentie</a:t>
            </a:r>
          </a:p>
          <a:p>
            <a:pPr lvl="1"/>
            <a:r>
              <a:rPr lang="en-US" sz="2800">
                <a:latin typeface="Arial" charset="0"/>
                <a:ea typeface="MS PGothic" charset="0"/>
              </a:rPr>
              <a:t>Hulpademhalingsspieren / </a:t>
            </a:r>
            <a:r>
              <a:rPr lang="ja-JP" altLang="en-US" sz="2800">
                <a:latin typeface="Arial" charset="0"/>
                <a:ea typeface="MS PGothic" charset="0"/>
              </a:rPr>
              <a:t>“</a:t>
            </a:r>
            <a:r>
              <a:rPr lang="en-US" altLang="ja-JP" sz="2800">
                <a:latin typeface="Arial" charset="0"/>
                <a:ea typeface="MS PGothic" charset="0"/>
              </a:rPr>
              <a:t>respiratoire nood</a:t>
            </a:r>
            <a:r>
              <a:rPr lang="ja-JP" altLang="en-US" sz="2800">
                <a:latin typeface="Arial" charset="0"/>
                <a:ea typeface="MS PGothic" charset="0"/>
              </a:rPr>
              <a:t>”</a:t>
            </a:r>
            <a:r>
              <a:rPr lang="en-US" altLang="ja-JP" sz="2800">
                <a:latin typeface="Arial" charset="0"/>
                <a:ea typeface="MS PGothic" charset="0"/>
              </a:rPr>
              <a:t> ?</a:t>
            </a:r>
          </a:p>
          <a:p>
            <a:pPr lvl="1"/>
            <a:r>
              <a:rPr lang="en-US" sz="2800">
                <a:latin typeface="Arial" charset="0"/>
                <a:ea typeface="MS PGothic" charset="0"/>
              </a:rPr>
              <a:t>Neusvleugelen</a:t>
            </a:r>
          </a:p>
          <a:p>
            <a:pPr lvl="1"/>
            <a:r>
              <a:rPr lang="en-US" sz="2800">
                <a:latin typeface="Arial" charset="0"/>
                <a:ea typeface="MS PGothic" charset="0"/>
              </a:rPr>
              <a:t>Trachea mediaan</a:t>
            </a:r>
          </a:p>
          <a:p>
            <a:pPr lvl="1"/>
            <a:r>
              <a:rPr lang="en-US" sz="2800">
                <a:latin typeface="Arial" charset="0"/>
                <a:ea typeface="MS PGothic" charset="0"/>
              </a:rPr>
              <a:t>Nekvenen</a:t>
            </a:r>
          </a:p>
          <a:p>
            <a:pPr lvl="1"/>
            <a:r>
              <a:rPr lang="en-US" sz="2800">
                <a:latin typeface="Arial" charset="0"/>
                <a:ea typeface="MS PGothic" charset="0"/>
              </a:rPr>
              <a:t>Sputum</a:t>
            </a:r>
          </a:p>
        </p:txBody>
      </p:sp>
      <p:sp>
        <p:nvSpPr>
          <p:cNvPr id="25603" name="Tijdelijke aanduiding voor dianummer 1"/>
          <p:cNvSpPr>
            <a:spLocks noGrp="1"/>
          </p:cNvSpPr>
          <p:nvPr>
            <p:ph type="sldNum" sz="quarter" idx="10"/>
          </p:nvPr>
        </p:nvSpPr>
        <p:spPr>
          <a:noFill/>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1544C87F-C671-7342-872C-CF58CCE9EF77}" type="slidenum">
              <a:rPr lang="en-US" sz="1000"/>
              <a:pPr/>
              <a:t>8</a:t>
            </a:fld>
            <a:endParaRPr lang="en-US" sz="100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2"/>
          <p:cNvSpPr>
            <a:spLocks noGrp="1"/>
          </p:cNvSpPr>
          <p:nvPr>
            <p:ph type="title"/>
          </p:nvPr>
        </p:nvSpPr>
        <p:spPr/>
        <p:txBody>
          <a:bodyPr/>
          <a:lstStyle/>
          <a:p>
            <a:pPr algn="ctr"/>
            <a:r>
              <a:rPr lang="en-US">
                <a:latin typeface="Arial" charset="0"/>
                <a:ea typeface="MS PGothic" charset="0"/>
              </a:rPr>
              <a:t>Vervolg, waar op letten ?</a:t>
            </a:r>
            <a:endParaRPr lang="nl-NL">
              <a:latin typeface="Arial" charset="0"/>
              <a:ea typeface="MS PGothic" charset="0"/>
            </a:endParaRPr>
          </a:p>
        </p:txBody>
      </p:sp>
      <p:sp>
        <p:nvSpPr>
          <p:cNvPr id="4" name="Tijdelijke aanduiding voor inhoud 3"/>
          <p:cNvSpPr>
            <a:spLocks noGrp="1"/>
          </p:cNvSpPr>
          <p:nvPr>
            <p:ph idx="1"/>
          </p:nvPr>
        </p:nvSpPr>
        <p:spPr/>
        <p:txBody>
          <a:bodyPr/>
          <a:lstStyle/>
          <a:p>
            <a:pPr>
              <a:defRPr/>
            </a:pPr>
            <a:r>
              <a:rPr lang="nl-NL" sz="2800" dirty="0" smtClean="0">
                <a:ea typeface="+mn-ea"/>
                <a:cs typeface="+mn-cs"/>
              </a:rPr>
              <a:t>LISTEN:</a:t>
            </a:r>
          </a:p>
          <a:p>
            <a:pPr lvl="1">
              <a:defRPr/>
            </a:pPr>
            <a:r>
              <a:rPr lang="nl-NL" sz="2800" dirty="0" err="1" smtClean="0">
                <a:ea typeface="+mn-ea"/>
              </a:rPr>
              <a:t>Stridor</a:t>
            </a:r>
            <a:r>
              <a:rPr lang="nl-NL" sz="2800" dirty="0" smtClean="0">
                <a:ea typeface="+mn-ea"/>
              </a:rPr>
              <a:t> </a:t>
            </a:r>
          </a:p>
          <a:p>
            <a:pPr lvl="1">
              <a:defRPr/>
            </a:pPr>
            <a:r>
              <a:rPr lang="nl-NL" sz="2800" dirty="0" smtClean="0">
                <a:ea typeface="+mn-ea"/>
              </a:rPr>
              <a:t>Andere percussie</a:t>
            </a:r>
          </a:p>
          <a:p>
            <a:pPr lvl="1">
              <a:defRPr/>
            </a:pPr>
            <a:r>
              <a:rPr lang="nl-NL" sz="2800" dirty="0" smtClean="0">
                <a:ea typeface="+mn-ea"/>
              </a:rPr>
              <a:t>Verminderd </a:t>
            </a:r>
            <a:r>
              <a:rPr lang="nl-NL" sz="2800" dirty="0">
                <a:ea typeface="+mn-ea"/>
              </a:rPr>
              <a:t>ademgeruis</a:t>
            </a:r>
          </a:p>
          <a:p>
            <a:pPr marL="0" indent="0">
              <a:buFont typeface="Times" charset="0"/>
              <a:buNone/>
              <a:defRPr/>
            </a:pPr>
            <a:endParaRPr lang="nl-NL" sz="2800" dirty="0" smtClean="0">
              <a:ea typeface="+mn-ea"/>
              <a:cs typeface="+mn-cs"/>
            </a:endParaRPr>
          </a:p>
          <a:p>
            <a:pPr>
              <a:defRPr/>
            </a:pPr>
            <a:r>
              <a:rPr lang="en-US" sz="2800" dirty="0" smtClean="0">
                <a:ea typeface="+mn-ea"/>
                <a:cs typeface="+mn-cs"/>
              </a:rPr>
              <a:t>FEEL:</a:t>
            </a:r>
          </a:p>
          <a:p>
            <a:pPr lvl="1">
              <a:defRPr/>
            </a:pPr>
            <a:r>
              <a:rPr lang="en-US" sz="2800" dirty="0" err="1" smtClean="0">
                <a:ea typeface="+mn-ea"/>
              </a:rPr>
              <a:t>Symmetrische</a:t>
            </a:r>
            <a:r>
              <a:rPr lang="en-US" sz="2800" dirty="0" smtClean="0">
                <a:ea typeface="+mn-ea"/>
              </a:rPr>
              <a:t> </a:t>
            </a:r>
            <a:r>
              <a:rPr lang="en-US" sz="2800" dirty="0" err="1" smtClean="0">
                <a:ea typeface="+mn-ea"/>
              </a:rPr>
              <a:t>ademexcusies</a:t>
            </a:r>
            <a:endParaRPr lang="nl-NL" sz="2800" dirty="0" smtClean="0">
              <a:ea typeface="+mn-ea"/>
            </a:endParaRPr>
          </a:p>
          <a:p>
            <a:pPr lvl="1">
              <a:defRPr/>
            </a:pPr>
            <a:r>
              <a:rPr lang="en-US" sz="2800" dirty="0" err="1" smtClean="0">
                <a:ea typeface="+mn-ea"/>
              </a:rPr>
              <a:t>Subcutaan</a:t>
            </a:r>
            <a:r>
              <a:rPr lang="en-US" sz="2800" dirty="0" smtClean="0">
                <a:ea typeface="+mn-ea"/>
              </a:rPr>
              <a:t> </a:t>
            </a:r>
            <a:r>
              <a:rPr lang="en-US" sz="2800" dirty="0" err="1" smtClean="0">
                <a:ea typeface="+mn-ea"/>
              </a:rPr>
              <a:t>emfyseem</a:t>
            </a:r>
            <a:endParaRPr lang="en-US" sz="2800" dirty="0" smtClean="0">
              <a:ea typeface="+mn-ea"/>
            </a:endParaRPr>
          </a:p>
          <a:p>
            <a:pPr lvl="1">
              <a:defRPr/>
            </a:pPr>
            <a:r>
              <a:rPr lang="en-US" sz="2800" dirty="0" err="1" smtClean="0">
                <a:ea typeface="+mn-ea"/>
              </a:rPr>
              <a:t>Crepitaties</a:t>
            </a:r>
            <a:endParaRPr lang="en-US" sz="2800" dirty="0" smtClean="0">
              <a:ea typeface="+mn-ea"/>
            </a:endParaRPr>
          </a:p>
          <a:p>
            <a:pPr lvl="1">
              <a:defRPr/>
            </a:pPr>
            <a:r>
              <a:rPr lang="en-US" sz="2800" dirty="0" err="1" smtClean="0">
                <a:ea typeface="+mn-ea"/>
              </a:rPr>
              <a:t>Pijn</a:t>
            </a:r>
            <a:endParaRPr lang="en-US" sz="2800" dirty="0" smtClean="0">
              <a:ea typeface="+mn-ea"/>
            </a:endParaRPr>
          </a:p>
        </p:txBody>
      </p:sp>
      <p:sp>
        <p:nvSpPr>
          <p:cNvPr id="26627" name="Tijdelijke aanduiding voor dianummer 1"/>
          <p:cNvSpPr>
            <a:spLocks noGrp="1"/>
          </p:cNvSpPr>
          <p:nvPr>
            <p:ph type="sldNum" sz="quarter" idx="10"/>
          </p:nvPr>
        </p:nvSpPr>
        <p:spPr>
          <a:noFill/>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D5F9E815-4591-E243-8997-6B4E8693BA07}" type="slidenum">
              <a:rPr lang="en-US" sz="1000"/>
              <a:pPr/>
              <a:t>9</a:t>
            </a:fld>
            <a:endParaRPr lang="en-US" sz="10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4338638"/>
            <a:ext cx="34671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80"/>
      </a:dk1>
      <a:lt1>
        <a:srgbClr val="FFFFFF"/>
      </a:lt1>
      <a:dk2>
        <a:srgbClr val="FFFFFF"/>
      </a:dk2>
      <a:lt2>
        <a:srgbClr val="808080"/>
      </a:lt2>
      <a:accent1>
        <a:srgbClr val="000080"/>
      </a:accent1>
      <a:accent2>
        <a:srgbClr val="F0E800"/>
      </a:accent2>
      <a:accent3>
        <a:srgbClr val="FFFFFF"/>
      </a:accent3>
      <a:accent4>
        <a:srgbClr val="00006C"/>
      </a:accent4>
      <a:accent5>
        <a:srgbClr val="AAAAC0"/>
      </a:accent5>
      <a:accent6>
        <a:srgbClr val="D9D200"/>
      </a:accent6>
      <a:hlink>
        <a:srgbClr val="A1217C"/>
      </a:hlink>
      <a:folHlink>
        <a:srgbClr val="5BB244"/>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80"/>
      </a:dk1>
      <a:lt1>
        <a:srgbClr val="FFFFFF"/>
      </a:lt1>
      <a:dk2>
        <a:srgbClr val="FFFFFF"/>
      </a:dk2>
      <a:lt2>
        <a:srgbClr val="808080"/>
      </a:lt2>
      <a:accent1>
        <a:srgbClr val="000080"/>
      </a:accent1>
      <a:accent2>
        <a:srgbClr val="F0E800"/>
      </a:accent2>
      <a:accent3>
        <a:srgbClr val="FFFFFF"/>
      </a:accent3>
      <a:accent4>
        <a:srgbClr val="00006C"/>
      </a:accent4>
      <a:accent5>
        <a:srgbClr val="AAAAC0"/>
      </a:accent5>
      <a:accent6>
        <a:srgbClr val="D9D200"/>
      </a:accent6>
      <a:hlink>
        <a:srgbClr val="A1217C"/>
      </a:hlink>
      <a:folHlink>
        <a:srgbClr val="5BB2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80"/>
      </a:dk1>
      <a:lt1>
        <a:srgbClr val="FFFFFF"/>
      </a:lt1>
      <a:dk2>
        <a:srgbClr val="FFFFFF"/>
      </a:dk2>
      <a:lt2>
        <a:srgbClr val="808080"/>
      </a:lt2>
      <a:accent1>
        <a:srgbClr val="000080"/>
      </a:accent1>
      <a:accent2>
        <a:srgbClr val="F0E800"/>
      </a:accent2>
      <a:accent3>
        <a:srgbClr val="FFFFFF"/>
      </a:accent3>
      <a:accent4>
        <a:srgbClr val="00006C"/>
      </a:accent4>
      <a:accent5>
        <a:srgbClr val="AAAAC0"/>
      </a:accent5>
      <a:accent6>
        <a:srgbClr val="D9D200"/>
      </a:accent6>
      <a:hlink>
        <a:srgbClr val="A1217C"/>
      </a:hlink>
      <a:folHlink>
        <a:srgbClr val="5BB2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4280</TotalTime>
  <Words>318</Words>
  <Application>Microsoft Macintosh PowerPoint</Application>
  <PresentationFormat>Aangepast</PresentationFormat>
  <Paragraphs>185</Paragraphs>
  <Slides>21</Slides>
  <Notes>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21</vt:i4>
      </vt:variant>
    </vt:vector>
  </HeadingPairs>
  <TitlesOfParts>
    <vt:vector size="30" baseType="lpstr">
      <vt:lpstr>Arial</vt:lpstr>
      <vt:lpstr>MS PGothic</vt:lpstr>
      <vt:lpstr>Times</vt:lpstr>
      <vt:lpstr>ＭＳ Ｐゴシック</vt:lpstr>
      <vt:lpstr>Symbol</vt:lpstr>
      <vt:lpstr>Times New Roman</vt:lpstr>
      <vt:lpstr>HelveticaNeue BoldExt</vt:lpstr>
      <vt:lpstr>CG Times</vt:lpstr>
      <vt:lpstr>Blank Presentation</vt:lpstr>
      <vt:lpstr>Thorax en abdomen</vt:lpstr>
      <vt:lpstr>PowerPoint-presentatie</vt:lpstr>
      <vt:lpstr>PowerPoint-presentatie</vt:lpstr>
      <vt:lpstr>PowerPoint-presentatie</vt:lpstr>
      <vt:lpstr>Thorax Trauma</vt:lpstr>
      <vt:lpstr>PowerPoint-presentatie</vt:lpstr>
      <vt:lpstr>Waar op te letten ?</vt:lpstr>
      <vt:lpstr>Waar op te letten ?</vt:lpstr>
      <vt:lpstr>Vervolg, waar op letten ?</vt:lpstr>
      <vt:lpstr>PowerPoint-presentatie</vt:lpstr>
      <vt:lpstr>PowerPoint-presentatie</vt:lpstr>
      <vt:lpstr>Spanningspneumothorax</vt:lpstr>
      <vt:lpstr>Fladderthorax en Longcontusie</vt:lpstr>
      <vt:lpstr>Massieve Hematothorax</vt:lpstr>
      <vt:lpstr>Hart Tamponade</vt:lpstr>
      <vt:lpstr>PowerPoint-presentatie</vt:lpstr>
      <vt:lpstr>PowerPoint-presentatie</vt:lpstr>
      <vt:lpstr>Simpele Pneumothorax</vt:lpstr>
      <vt:lpstr>Fracturen rondom thorax en geassocieerd letsel</vt:lpstr>
      <vt:lpstr>Longcontusie</vt:lpstr>
      <vt:lpstr>Samenvatting</vt:lpstr>
    </vt:vector>
  </TitlesOfParts>
  <Company>Systeem beheer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Systeem beheer</dc:creator>
  <cp:lastModifiedBy>Odette de Beer - Kock</cp:lastModifiedBy>
  <cp:revision>307</cp:revision>
  <dcterms:created xsi:type="dcterms:W3CDTF">2011-06-03T10:35:48Z</dcterms:created>
  <dcterms:modified xsi:type="dcterms:W3CDTF">2014-06-06T08:49:23Z</dcterms:modified>
</cp:coreProperties>
</file>