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8" r:id="rId3"/>
    <p:sldId id="26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custDataLst>
    <p:tags r:id="rId16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1" autoAdjust="0"/>
    <p:restoredTop sz="88132" autoAdjust="0"/>
  </p:normalViewPr>
  <p:slideViewPr>
    <p:cSldViewPr>
      <p:cViewPr varScale="1">
        <p:scale>
          <a:sx n="103" d="100"/>
          <a:sy n="103" d="100"/>
        </p:scale>
        <p:origin x="-185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25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247650"/>
            <a:ext cx="992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/>
            </a:lvl1pPr>
          </a:lstStyle>
          <a:p>
            <a:endParaRPr 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4013" y="227013"/>
            <a:ext cx="9556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 b="0"/>
            </a:lvl1pPr>
          </a:lstStyle>
          <a:p>
            <a:endParaRPr lang="de-DE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8747125"/>
            <a:ext cx="711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800"/>
            </a:lvl1pPr>
          </a:lstStyle>
          <a:p>
            <a:endParaRPr lang="de-DE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00750" y="8747125"/>
            <a:ext cx="4397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/>
            </a:lvl1pPr>
          </a:lstStyle>
          <a:p>
            <a:fld id="{B6069DD3-1B4D-4A8C-BB25-99B4B5002DF6}" type="slidenum">
              <a:rPr lang="de-DE"/>
              <a:pPr/>
              <a:t>‹Nr.›</a:t>
            </a:fld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121227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152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800600" y="152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/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4343400"/>
            <a:ext cx="5791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3400" y="8534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b="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534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/>
            </a:lvl1pPr>
          </a:lstStyle>
          <a:p>
            <a:fld id="{006848F8-6D0A-4DE5-953E-E8977A1E2B7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396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6AACA-AADC-42B7-B165-658092ABFA35}" type="slidenum">
              <a:rPr lang="de-DE"/>
              <a:pPr/>
              <a:t>1</a:t>
            </a:fld>
            <a:endParaRPr lang="de-DE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95BFD-6DC4-4398-B81D-D601EDC9773D}" type="slidenum">
              <a:rPr lang="de-DE"/>
              <a:pPr/>
              <a:t>4</a:t>
            </a:fld>
            <a:endParaRPr lang="de-DE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8458200" cy="190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539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429000"/>
            <a:ext cx="8458200" cy="396875"/>
          </a:xfrm>
        </p:spPr>
        <p:txBody>
          <a:bodyPr anchor="b">
            <a:spAutoFit/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15395" name="Picture 35" descr="balken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8588"/>
            <a:ext cx="9144000" cy="1292225"/>
          </a:xfrm>
          <a:prstGeom prst="rect">
            <a:avLst/>
          </a:prstGeom>
          <a:noFill/>
        </p:spPr>
      </p:pic>
      <p:pic>
        <p:nvPicPr>
          <p:cNvPr id="15396" name="Picture 36" descr="logo_insel_gross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32004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955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3410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balken_schm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23850"/>
          </a:xfrm>
          <a:prstGeom prst="rect">
            <a:avLst/>
          </a:prstGeom>
          <a:noFill/>
        </p:spPr>
      </p:pic>
      <p:pic>
        <p:nvPicPr>
          <p:cNvPr id="1044" name="Picture 20" descr="fu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V="1">
            <a:off x="0" y="6527800"/>
            <a:ext cx="9144000" cy="3302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06400" y="6586538"/>
            <a:ext cx="553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 err="1" smtClean="0">
                <a:solidFill>
                  <a:schemeClr val="bg1"/>
                </a:solidFill>
              </a:rPr>
              <a:t>Ligamys</a:t>
            </a:r>
            <a:r>
              <a:rPr lang="de-DE" sz="900" baseline="0" dirty="0" smtClean="0">
                <a:solidFill>
                  <a:schemeClr val="bg1"/>
                </a:solidFill>
              </a:rPr>
              <a:t> – Rehabilitation </a:t>
            </a:r>
            <a:endParaRPr lang="de-DE" sz="900" b="0" dirty="0" smtClean="0">
              <a:solidFill>
                <a:schemeClr val="bg1"/>
              </a:solidFill>
            </a:endParaRPr>
          </a:p>
          <a:p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362950" y="65865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EFA4934-0C5D-4425-AD0C-E5EA1DAECCCF}" type="slidenum">
              <a:rPr lang="de-DE" sz="900" b="0">
                <a:solidFill>
                  <a:schemeClr val="bg1"/>
                </a:solidFill>
              </a:rPr>
              <a:pPr algn="r"/>
              <a:t>‹Nr.›</a:t>
            </a:fld>
            <a:endParaRPr lang="de-DE" sz="900" b="0">
              <a:solidFill>
                <a:schemeClr val="bg1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411163" y="87313"/>
            <a:ext cx="21018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900" b="0" dirty="0" smtClean="0">
                <a:solidFill>
                  <a:schemeClr val="bg1"/>
                </a:solidFill>
              </a:rPr>
              <a:t>Institut</a:t>
            </a:r>
            <a:r>
              <a:rPr lang="de-DE" sz="900" b="0" baseline="0" dirty="0" smtClean="0">
                <a:solidFill>
                  <a:schemeClr val="bg1"/>
                </a:solidFill>
              </a:rPr>
              <a:t> für Physiotherapie, Inselspital</a:t>
            </a:r>
            <a:endParaRPr lang="de-DE" sz="9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906463" indent="-1397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241425" indent="-1444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576388" indent="-14446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033588" indent="-14446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490788" indent="-14446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947988" indent="-14446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405188" indent="-14446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610600" cy="381000"/>
          </a:xfrm>
        </p:spPr>
        <p:txBody>
          <a:bodyPr/>
          <a:lstStyle/>
          <a:p>
            <a:r>
              <a:rPr lang="de-DE" sz="2700" dirty="0" err="1" smtClean="0"/>
              <a:t>Ligamys</a:t>
            </a:r>
            <a:r>
              <a:rPr lang="de-DE" sz="2700" dirty="0" smtClean="0"/>
              <a:t> – Rehabilitation</a:t>
            </a:r>
            <a:endParaRPr lang="de-DE" sz="2700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Thorsten Müller, Teamleiter Physiotherapie Orthopädie</a:t>
            </a:r>
            <a:endParaRPr lang="de-DE" dirty="0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81000" y="6321425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000" b="0" dirty="0" smtClean="0">
                <a:solidFill>
                  <a:schemeClr val="bg2"/>
                </a:solidFill>
              </a:rPr>
              <a:t>Institut für Physiotherapie, Schwerpunkt </a:t>
            </a:r>
            <a:r>
              <a:rPr lang="de-DE" sz="2000" b="0" dirty="0" err="1" smtClean="0">
                <a:solidFill>
                  <a:schemeClr val="bg2"/>
                </a:solidFill>
              </a:rPr>
              <a:t>Muskuloskelettal</a:t>
            </a:r>
            <a:endParaRPr lang="de-DE" sz="2000" b="0" dirty="0">
              <a:solidFill>
                <a:schemeClr val="bg2"/>
              </a:solidFill>
            </a:endParaRPr>
          </a:p>
        </p:txBody>
      </p:sp>
      <p:pic>
        <p:nvPicPr>
          <p:cNvPr id="13314" name="Picture 2" descr="http://bilder.bild.de/fotos-skaliert/bolt-27753277-mfbq-25486852/3,h=343.bild.jpeg"/>
          <p:cNvPicPr>
            <a:picLocks noChangeAspect="1" noChangeArrowheads="1"/>
          </p:cNvPicPr>
          <p:nvPr/>
        </p:nvPicPr>
        <p:blipFill>
          <a:blip r:embed="rId3" cstate="print"/>
          <a:srcRect l="29776" t="52897" r="4053" b="11838"/>
          <a:stretch>
            <a:fillRect/>
          </a:stretch>
        </p:blipFill>
        <p:spPr bwMode="auto">
          <a:xfrm>
            <a:off x="2267744" y="1484784"/>
            <a:ext cx="4464496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CH" b="1" dirty="0"/>
              <a:t>Ziel: Rückkehr zum Sport</a:t>
            </a:r>
          </a:p>
          <a:p>
            <a:pPr>
              <a:buNone/>
            </a:pPr>
            <a:r>
              <a:rPr lang="de-CH" b="1" dirty="0"/>
              <a:t>Tests:</a:t>
            </a:r>
          </a:p>
          <a:p>
            <a:pPr>
              <a:buNone/>
            </a:pPr>
            <a:r>
              <a:rPr lang="de-CH" dirty="0"/>
              <a:t>• </a:t>
            </a:r>
            <a:r>
              <a:rPr lang="de-CH" dirty="0" err="1"/>
              <a:t>Lysholm</a:t>
            </a:r>
            <a:r>
              <a:rPr lang="de-CH" dirty="0"/>
              <a:t> Score (zur subjektiven Bewertung)</a:t>
            </a:r>
          </a:p>
          <a:p>
            <a:pPr>
              <a:buNone/>
            </a:pPr>
            <a:r>
              <a:rPr lang="de-CH" dirty="0"/>
              <a:t>• Hop Tests*</a:t>
            </a:r>
          </a:p>
          <a:p>
            <a:pPr>
              <a:buNone/>
            </a:pPr>
            <a:r>
              <a:rPr lang="de-CH" dirty="0"/>
              <a:t>• Beweglichkeitsmessung</a:t>
            </a:r>
          </a:p>
          <a:p>
            <a:pPr>
              <a:buNone/>
            </a:pPr>
            <a:r>
              <a:rPr lang="de-CH" dirty="0"/>
              <a:t>• Schmerzmessung (visuelle Analogskala VAS)</a:t>
            </a:r>
          </a:p>
          <a:p>
            <a:pPr>
              <a:buNone/>
            </a:pPr>
            <a:r>
              <a:rPr lang="de-CH" dirty="0"/>
              <a:t>• Krafttest (auf Leg Press: mind. 90 % des gesunden Beines)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battery 16. </a:t>
            </a:r>
            <a:r>
              <a:rPr lang="en-US" dirty="0"/>
              <a:t>u</a:t>
            </a:r>
            <a:r>
              <a:rPr lang="en-US" dirty="0" smtClean="0"/>
              <a:t>nd 24. </a:t>
            </a:r>
            <a:r>
              <a:rPr lang="en-US" dirty="0" err="1" smtClean="0"/>
              <a:t>Woche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CH" sz="2000" dirty="0"/>
              <a:t>Bei optimalem Rehabilitationsverlauf und guter </a:t>
            </a:r>
            <a:r>
              <a:rPr lang="de-CH" sz="2000" dirty="0" smtClean="0"/>
              <a:t>muskulärer Kniestabilisation </a:t>
            </a:r>
            <a:r>
              <a:rPr lang="de-CH" sz="2000" dirty="0"/>
              <a:t>können </a:t>
            </a:r>
            <a:r>
              <a:rPr lang="de-CH" sz="2000" dirty="0" err="1" smtClean="0"/>
              <a:t>nachfolgendeSportarten</a:t>
            </a:r>
            <a:r>
              <a:rPr lang="de-CH" sz="2000" dirty="0" smtClean="0"/>
              <a:t> </a:t>
            </a:r>
            <a:r>
              <a:rPr lang="de-CH" sz="2000" dirty="0"/>
              <a:t>wiederaufgenommen werden::</a:t>
            </a:r>
            <a:endParaRPr lang="de-CH" sz="2000" dirty="0" smtClean="0"/>
          </a:p>
          <a:p>
            <a:pPr>
              <a:buNone/>
            </a:pPr>
            <a:endParaRPr lang="de-CH" sz="2000" dirty="0" smtClean="0"/>
          </a:p>
          <a:p>
            <a:pPr>
              <a:buNone/>
            </a:pPr>
            <a:endParaRPr lang="de-CH" sz="2000" dirty="0" smtClean="0"/>
          </a:p>
          <a:p>
            <a:pPr marL="0" indent="0">
              <a:buNone/>
            </a:pPr>
            <a:r>
              <a:rPr lang="en-US" sz="2000" dirty="0" err="1"/>
              <a:t>Fahrradfahren</a:t>
            </a:r>
            <a:r>
              <a:rPr lang="en-US" sz="2000" dirty="0"/>
              <a:t> (auf der </a:t>
            </a:r>
            <a:r>
              <a:rPr lang="en-US" sz="2000" dirty="0" err="1" smtClean="0"/>
              <a:t>Strasse</a:t>
            </a:r>
            <a:r>
              <a:rPr lang="en-US" sz="2000" dirty="0" smtClean="0"/>
              <a:t>)</a:t>
            </a:r>
            <a:r>
              <a:rPr lang="en-US" sz="2000" dirty="0"/>
              <a:t>	</a:t>
            </a:r>
            <a:r>
              <a:rPr lang="en-US" sz="2000" dirty="0" smtClean="0"/>
              <a:t>			</a:t>
            </a:r>
            <a:r>
              <a:rPr lang="en-US" sz="2000" dirty="0" err="1" smtClean="0"/>
              <a:t>ab</a:t>
            </a:r>
            <a:r>
              <a:rPr lang="en-US" sz="2000" dirty="0" smtClean="0"/>
              <a:t> </a:t>
            </a:r>
            <a:r>
              <a:rPr lang="en-US" sz="2000" dirty="0"/>
              <a:t>6. </a:t>
            </a:r>
            <a:r>
              <a:rPr lang="en-US" sz="2000" dirty="0" err="1"/>
              <a:t>Woche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Joggen</a:t>
            </a:r>
            <a:r>
              <a:rPr lang="en-US" sz="2000" dirty="0"/>
              <a:t> (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gutem</a:t>
            </a:r>
            <a:r>
              <a:rPr lang="en-US" sz="2000" dirty="0"/>
              <a:t> </a:t>
            </a:r>
            <a:r>
              <a:rPr lang="en-US" sz="2000" dirty="0" err="1"/>
              <a:t>Schuhwerk</a:t>
            </a:r>
            <a:r>
              <a:rPr lang="en-US" sz="2000" dirty="0"/>
              <a:t> </a:t>
            </a:r>
            <a:r>
              <a:rPr lang="en-US" sz="2000" dirty="0" err="1" smtClean="0"/>
              <a:t>ausgerüstet</a:t>
            </a:r>
            <a:r>
              <a:rPr lang="en-US" sz="2000" dirty="0" smtClean="0"/>
              <a:t>)		</a:t>
            </a:r>
            <a:r>
              <a:rPr lang="en-US" sz="2000" dirty="0" err="1" smtClean="0"/>
              <a:t>ab</a:t>
            </a:r>
            <a:r>
              <a:rPr lang="en-US" sz="2000" dirty="0" smtClean="0"/>
              <a:t> </a:t>
            </a:r>
            <a:r>
              <a:rPr lang="en-US" sz="2000" dirty="0"/>
              <a:t>10. </a:t>
            </a:r>
            <a:r>
              <a:rPr lang="en-US" sz="2000" dirty="0" err="1"/>
              <a:t>Woche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Skifahren</a:t>
            </a:r>
            <a:r>
              <a:rPr lang="en-US" sz="2000" dirty="0"/>
              <a:t> / </a:t>
            </a:r>
            <a:r>
              <a:rPr lang="en-US" sz="2000" dirty="0" err="1"/>
              <a:t>Snowboarden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Stop-and-go-</a:t>
            </a:r>
            <a:r>
              <a:rPr lang="en-US" sz="2000" dirty="0" err="1" smtClean="0"/>
              <a:t>Sportarten</a:t>
            </a:r>
            <a:r>
              <a:rPr lang="en-US" sz="2000" dirty="0" smtClean="0"/>
              <a:t> </a:t>
            </a:r>
            <a:r>
              <a:rPr lang="en-US" sz="2000" dirty="0" err="1"/>
              <a:t>wie</a:t>
            </a:r>
            <a:r>
              <a:rPr lang="en-US" sz="2000" dirty="0"/>
              <a:t> Tennis, Squash etc.</a:t>
            </a:r>
          </a:p>
          <a:p>
            <a:pPr marL="0" indent="0">
              <a:buNone/>
            </a:pPr>
            <a:r>
              <a:rPr lang="en-US" sz="2000" dirty="0" err="1"/>
              <a:t>Kontaktsportarten</a:t>
            </a:r>
            <a:r>
              <a:rPr lang="en-US" sz="2000" dirty="0"/>
              <a:t> </a:t>
            </a:r>
            <a:r>
              <a:rPr lang="en-US" sz="2000" dirty="0" err="1"/>
              <a:t>wie</a:t>
            </a:r>
            <a:r>
              <a:rPr lang="en-US" sz="2000" dirty="0"/>
              <a:t> </a:t>
            </a:r>
            <a:r>
              <a:rPr lang="en-US" sz="2000" dirty="0" err="1"/>
              <a:t>Fussball</a:t>
            </a:r>
            <a:r>
              <a:rPr lang="en-US" sz="2000" dirty="0"/>
              <a:t>, Handball, </a:t>
            </a:r>
            <a:r>
              <a:rPr lang="en-US" sz="2000" dirty="0" err="1"/>
              <a:t>Kampfsport</a:t>
            </a:r>
            <a:r>
              <a:rPr lang="en-US" sz="2000" dirty="0"/>
              <a:t>  </a:t>
            </a:r>
            <a:r>
              <a:rPr lang="en-US" sz="2000" dirty="0" smtClean="0"/>
              <a:t>etc. 								</a:t>
            </a:r>
            <a:r>
              <a:rPr lang="en-US" sz="2000" dirty="0" err="1" smtClean="0"/>
              <a:t>ab</a:t>
            </a:r>
            <a:r>
              <a:rPr lang="en-US" sz="2000" dirty="0" smtClean="0"/>
              <a:t> </a:t>
            </a:r>
            <a:r>
              <a:rPr lang="en-US" sz="2000" dirty="0"/>
              <a:t>5. </a:t>
            </a:r>
            <a:r>
              <a:rPr lang="en-US" sz="2000" dirty="0" err="1"/>
              <a:t>Monat</a:t>
            </a:r>
            <a:r>
              <a:rPr lang="en-US" sz="2000" dirty="0"/>
              <a:t>*</a:t>
            </a:r>
          </a:p>
          <a:p>
            <a:pPr marL="0" indent="0">
              <a:buNone/>
            </a:pPr>
            <a:r>
              <a:rPr lang="de-CH" sz="2000" dirty="0"/>
              <a:t>* Die bisherigen Ergebnisse zeigen, dass Patienten gegebenenfalls früher die gewünschte </a:t>
            </a:r>
            <a:r>
              <a:rPr lang="de-CH" sz="2000" dirty="0" smtClean="0"/>
              <a:t>Sportart wieder </a:t>
            </a:r>
            <a:r>
              <a:rPr lang="de-CH" sz="2000" dirty="0"/>
              <a:t>aufnehmen können (Wichtig: Erfolgreicher Hopp-Test)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Sportliche Aktivitäten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381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1493912"/>
          </a:xfrm>
        </p:spPr>
        <p:txBody>
          <a:bodyPr/>
          <a:lstStyle/>
          <a:p>
            <a:pPr algn="ctr">
              <a:buNone/>
            </a:pPr>
            <a:r>
              <a:rPr lang="de-CH" sz="4400" b="1" dirty="0" smtClean="0"/>
              <a:t>Herzlichen Dank für Ihre Aufmerksamkeit!</a:t>
            </a:r>
          </a:p>
          <a:p>
            <a:pPr algn="ctr">
              <a:buNone/>
            </a:pPr>
            <a:endParaRPr lang="de-CH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4275957" cy="226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Dynamische </a:t>
            </a:r>
            <a:r>
              <a:rPr lang="de-CH" dirty="0" err="1"/>
              <a:t>Intraligamentäre</a:t>
            </a:r>
            <a:r>
              <a:rPr lang="de-CH" dirty="0"/>
              <a:t> Stabilisierung</a:t>
            </a:r>
            <a:br>
              <a:rPr lang="de-CH" dirty="0"/>
            </a:br>
            <a:endParaRPr lang="de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0" y="1143000"/>
            <a:ext cx="361345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16" y="1561915"/>
            <a:ext cx="3218967" cy="426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10906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1627187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56583"/>
            <a:ext cx="7683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11" y="2204070"/>
            <a:ext cx="536575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867435" y="4796606"/>
            <a:ext cx="2143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Vorspannung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53" y="2915939"/>
            <a:ext cx="384016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7420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Grundgedanken:</a:t>
            </a:r>
          </a:p>
          <a:p>
            <a:pPr marL="0" indent="0">
              <a:buNone/>
            </a:pPr>
            <a:r>
              <a:rPr lang="de-CH" dirty="0" err="1"/>
              <a:t>Polyethylenfaden</a:t>
            </a:r>
            <a:r>
              <a:rPr lang="de-CH" dirty="0"/>
              <a:t> = ca.1000 Newton</a:t>
            </a:r>
          </a:p>
          <a:p>
            <a:pPr marL="0" indent="0">
              <a:buNone/>
            </a:pPr>
            <a:r>
              <a:rPr lang="de-CH" dirty="0"/>
              <a:t>Federsystem = 80 Newton</a:t>
            </a:r>
          </a:p>
          <a:p>
            <a:pPr marL="0" indent="0">
              <a:buNone/>
            </a:pPr>
            <a:r>
              <a:rPr lang="de-CH" dirty="0"/>
              <a:t>Wundheilung von Bandgewebe = ab ca. 6 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Wochen Belastungsstabil	</a:t>
            </a:r>
          </a:p>
          <a:p>
            <a:pPr marL="0" indent="0">
              <a:buNone/>
            </a:pPr>
            <a:r>
              <a:rPr lang="de-CH" sz="1050" dirty="0" smtClean="0"/>
              <a:t>Angewandte </a:t>
            </a:r>
            <a:r>
              <a:rPr lang="de-CH" sz="1050" dirty="0"/>
              <a:t>Physiologie, Frans van den Berg – 2007 Thieme</a:t>
            </a:r>
          </a:p>
          <a:p>
            <a:pPr marL="0" indent="0">
              <a:buNone/>
            </a:pPr>
            <a:r>
              <a:rPr lang="de-CH" dirty="0"/>
              <a:t>Test </a:t>
            </a:r>
            <a:r>
              <a:rPr lang="de-CH" dirty="0" err="1" smtClean="0"/>
              <a:t>battery</a:t>
            </a:r>
            <a:r>
              <a:rPr lang="de-CH" dirty="0" smtClean="0"/>
              <a:t>: 	</a:t>
            </a:r>
          </a:p>
          <a:p>
            <a:pPr marL="0" indent="0">
              <a:buNone/>
            </a:pPr>
            <a:r>
              <a:rPr lang="de-CH" dirty="0" smtClean="0"/>
              <a:t>	</a:t>
            </a:r>
            <a:r>
              <a:rPr lang="de-CH" dirty="0" err="1" smtClean="0"/>
              <a:t>Lysholm</a:t>
            </a:r>
            <a:r>
              <a:rPr lang="de-CH" dirty="0" smtClean="0"/>
              <a:t> </a:t>
            </a:r>
            <a:r>
              <a:rPr lang="de-CH" dirty="0"/>
              <a:t>Score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Hop </a:t>
            </a:r>
            <a:r>
              <a:rPr lang="de-CH" dirty="0"/>
              <a:t>Tests*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Beweglichkeitsmessung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Schmerzmessung </a:t>
            </a:r>
            <a:r>
              <a:rPr lang="de-CH" dirty="0"/>
              <a:t>(visuelle </a:t>
            </a:r>
            <a:r>
              <a:rPr lang="de-CH" dirty="0" smtClean="0"/>
              <a:t>Analogskala </a:t>
            </a:r>
            <a:r>
              <a:rPr lang="de-CH" dirty="0"/>
              <a:t>VAS)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Krafttest </a:t>
            </a:r>
            <a:r>
              <a:rPr lang="de-CH" dirty="0"/>
              <a:t>(auf Leg Press: mind. 90 </a:t>
            </a:r>
            <a:r>
              <a:rPr lang="de-CH" dirty="0" smtClean="0"/>
              <a:t>%)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Rehabilitationsschema nach </a:t>
            </a:r>
            <a:r>
              <a:rPr lang="de-CH" dirty="0" err="1"/>
              <a:t>Ligamys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06057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5436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Reha</a:t>
            </a:r>
            <a:r>
              <a:rPr lang="en-US" dirty="0" smtClean="0"/>
              <a:t>-Schema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Patienten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isolierter</a:t>
            </a:r>
            <a:r>
              <a:rPr lang="en-US" dirty="0" smtClean="0"/>
              <a:t> VKB-</a:t>
            </a:r>
            <a:r>
              <a:rPr lang="en-US" dirty="0" err="1" smtClean="0"/>
              <a:t>Ruptur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6444208" y="3573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</p:txBody>
      </p:sp>
      <p:sp>
        <p:nvSpPr>
          <p:cNvPr id="22" name="Inhaltsplatzhalter 21"/>
          <p:cNvSpPr>
            <a:spLocks noGrp="1"/>
          </p:cNvSpPr>
          <p:nvPr>
            <p:ph idx="1"/>
          </p:nvPr>
        </p:nvSpPr>
        <p:spPr>
          <a:xfrm>
            <a:off x="395536" y="1491952"/>
            <a:ext cx="6495256" cy="5105400"/>
          </a:xfrm>
        </p:spPr>
        <p:txBody>
          <a:bodyPr/>
          <a:lstStyle/>
          <a:p>
            <a:pPr>
              <a:buNone/>
            </a:pPr>
            <a:r>
              <a:rPr lang="de-CH" sz="2000" b="1" dirty="0" smtClean="0"/>
              <a:t>Prinzipiell gilt:</a:t>
            </a:r>
          </a:p>
          <a:p>
            <a:pPr>
              <a:buNone/>
            </a:pPr>
            <a:r>
              <a:rPr lang="en-US" sz="2000" dirty="0" smtClean="0"/>
              <a:t>• </a:t>
            </a:r>
            <a:r>
              <a:rPr lang="en-US" sz="2000" dirty="0" err="1" smtClean="0"/>
              <a:t>Belastung</a:t>
            </a:r>
            <a:r>
              <a:rPr lang="en-US" sz="2000" dirty="0" smtClean="0"/>
              <a:t> </a:t>
            </a:r>
            <a:r>
              <a:rPr lang="en-US" sz="2000" dirty="0" err="1" smtClean="0"/>
              <a:t>nach</a:t>
            </a:r>
            <a:r>
              <a:rPr lang="en-US" sz="2000" dirty="0" smtClean="0"/>
              <a:t> </a:t>
            </a:r>
            <a:r>
              <a:rPr lang="en-US" sz="2000" dirty="0" err="1" smtClean="0"/>
              <a:t>Massgabe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• </a:t>
            </a:r>
            <a:r>
              <a:rPr lang="en-US" sz="2000" dirty="0" err="1" smtClean="0"/>
              <a:t>Kein</a:t>
            </a:r>
            <a:r>
              <a:rPr lang="en-US" sz="2000" dirty="0" smtClean="0"/>
              <a:t> Training </a:t>
            </a:r>
            <a:r>
              <a:rPr lang="en-US" sz="2000" dirty="0" err="1" smtClean="0"/>
              <a:t>für</a:t>
            </a:r>
            <a:r>
              <a:rPr lang="en-US" sz="2000" dirty="0" smtClean="0"/>
              <a:t> den </a:t>
            </a:r>
            <a:r>
              <a:rPr lang="en-US" sz="2000" dirty="0" err="1" smtClean="0"/>
              <a:t>Musculus</a:t>
            </a:r>
            <a:r>
              <a:rPr lang="en-US" sz="2000" dirty="0" smtClean="0"/>
              <a:t> Quadriceps (</a:t>
            </a:r>
            <a:r>
              <a:rPr lang="en-US" sz="2000" dirty="0" err="1" smtClean="0"/>
              <a:t>Streckmuskel</a:t>
            </a:r>
            <a:r>
              <a:rPr lang="en-US" sz="2000" dirty="0" smtClean="0"/>
              <a:t>) in </a:t>
            </a:r>
            <a:r>
              <a:rPr lang="en-US" sz="2000" dirty="0" err="1" smtClean="0"/>
              <a:t>offener</a:t>
            </a:r>
            <a:r>
              <a:rPr lang="en-US" sz="2000" dirty="0" smtClean="0"/>
              <a:t> </a:t>
            </a:r>
            <a:r>
              <a:rPr lang="en-US" sz="2000" dirty="0" err="1" smtClean="0"/>
              <a:t>Muskelkette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• </a:t>
            </a:r>
            <a:r>
              <a:rPr lang="en-US" sz="2000" dirty="0" err="1" smtClean="0"/>
              <a:t>Ab</a:t>
            </a:r>
            <a:r>
              <a:rPr lang="en-US" sz="2000" dirty="0" smtClean="0"/>
              <a:t> </a:t>
            </a:r>
            <a:r>
              <a:rPr lang="en-US" sz="2000" dirty="0" err="1" smtClean="0"/>
              <a:t>dem</a:t>
            </a:r>
            <a:r>
              <a:rPr lang="en-US" sz="2000" dirty="0" smtClean="0"/>
              <a:t> 5. Tag </a:t>
            </a:r>
            <a:r>
              <a:rPr lang="en-US" sz="2000" dirty="0" err="1" smtClean="0"/>
              <a:t>Aktivierung</a:t>
            </a:r>
            <a:r>
              <a:rPr lang="en-US" sz="2000" dirty="0" smtClean="0"/>
              <a:t> der </a:t>
            </a:r>
            <a:r>
              <a:rPr lang="en-US" sz="2000" dirty="0" err="1" smtClean="0"/>
              <a:t>Muskulatur</a:t>
            </a:r>
            <a:r>
              <a:rPr lang="en-US" sz="2000" dirty="0" smtClean="0"/>
              <a:t>, um den </a:t>
            </a:r>
            <a:r>
              <a:rPr lang="en-US" sz="2000" dirty="0" err="1" smtClean="0"/>
              <a:t>Schutzmechanismus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erhalten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• Die </a:t>
            </a:r>
            <a:r>
              <a:rPr lang="en-US" sz="2000" dirty="0" err="1" smtClean="0"/>
              <a:t>nachfolgenden</a:t>
            </a:r>
            <a:r>
              <a:rPr lang="en-US" sz="2000" dirty="0" smtClean="0"/>
              <a:t> </a:t>
            </a:r>
            <a:r>
              <a:rPr lang="en-US" sz="2000" dirty="0" err="1" smtClean="0"/>
              <a:t>Angaben</a:t>
            </a:r>
            <a:r>
              <a:rPr lang="en-US" sz="2000" dirty="0" smtClean="0"/>
              <a:t> </a:t>
            </a:r>
            <a:r>
              <a:rPr lang="en-US" sz="2000" dirty="0" err="1" smtClean="0"/>
              <a:t>sind</a:t>
            </a:r>
            <a:r>
              <a:rPr lang="en-US" sz="2000" dirty="0" smtClean="0"/>
              <a:t> </a:t>
            </a:r>
            <a:r>
              <a:rPr lang="en-US" sz="2000" dirty="0" err="1" smtClean="0"/>
              <a:t>als</a:t>
            </a:r>
            <a:r>
              <a:rPr lang="en-US" sz="2000" dirty="0" smtClean="0"/>
              <a:t> </a:t>
            </a:r>
            <a:r>
              <a:rPr lang="en-US" sz="2000" dirty="0" err="1" smtClean="0"/>
              <a:t>Richtlinien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verstehen</a:t>
            </a:r>
            <a:r>
              <a:rPr lang="en-US" sz="2000" dirty="0" smtClean="0"/>
              <a:t>; die </a:t>
            </a:r>
            <a:r>
              <a:rPr lang="en-US" sz="2000" dirty="0" err="1" smtClean="0"/>
              <a:t>Zeitangaben</a:t>
            </a:r>
            <a:r>
              <a:rPr lang="en-US" sz="2000" dirty="0" smtClean="0"/>
              <a:t> </a:t>
            </a:r>
            <a:r>
              <a:rPr lang="en-US" sz="2000" dirty="0" err="1" smtClean="0"/>
              <a:t>können</a:t>
            </a:r>
            <a:r>
              <a:rPr lang="en-US" sz="2000" dirty="0" smtClean="0"/>
              <a:t> je </a:t>
            </a:r>
            <a:r>
              <a:rPr lang="en-US" sz="2000" dirty="0" err="1" smtClean="0"/>
              <a:t>nach</a:t>
            </a:r>
            <a:r>
              <a:rPr lang="en-US" sz="2000" dirty="0" smtClean="0"/>
              <a:t> </a:t>
            </a:r>
            <a:r>
              <a:rPr lang="en-US" sz="2000" dirty="0" err="1" smtClean="0"/>
              <a:t>Vorgeschichte</a:t>
            </a:r>
            <a:r>
              <a:rPr lang="en-US" sz="2000" dirty="0" smtClean="0"/>
              <a:t>/</a:t>
            </a:r>
            <a:r>
              <a:rPr lang="en-US" sz="2000" dirty="0" err="1" smtClean="0"/>
              <a:t>oder</a:t>
            </a:r>
            <a:r>
              <a:rPr lang="en-US" sz="2000" dirty="0" smtClean="0"/>
              <a:t> </a:t>
            </a:r>
            <a:r>
              <a:rPr lang="en-US" sz="2000" dirty="0" err="1" smtClean="0"/>
              <a:t>Begleitverletzungen</a:t>
            </a:r>
            <a:r>
              <a:rPr lang="en-US" sz="2000" dirty="0" smtClean="0"/>
              <a:t> </a:t>
            </a:r>
            <a:r>
              <a:rPr lang="en-US" sz="2000" dirty="0" err="1" smtClean="0"/>
              <a:t>variieren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• </a:t>
            </a:r>
            <a:r>
              <a:rPr lang="en-US" sz="2000" dirty="0" err="1" smtClean="0"/>
              <a:t>Patienten</a:t>
            </a:r>
            <a:r>
              <a:rPr lang="en-US" sz="2000" dirty="0" smtClean="0"/>
              <a:t> </a:t>
            </a:r>
            <a:r>
              <a:rPr lang="en-US" sz="2000" dirty="0" err="1" smtClean="0"/>
              <a:t>sollten</a:t>
            </a:r>
            <a:r>
              <a:rPr lang="en-US" sz="2000" dirty="0" smtClean="0"/>
              <a:t> den </a:t>
            </a:r>
            <a:r>
              <a:rPr lang="en-US" sz="2000" dirty="0" err="1" smtClean="0"/>
              <a:t>Operateur</a:t>
            </a:r>
            <a:r>
              <a:rPr lang="en-US" sz="2000" dirty="0" smtClean="0"/>
              <a:t> und </a:t>
            </a:r>
            <a:r>
              <a:rPr lang="en-US" sz="2000" dirty="0" err="1" smtClean="0"/>
              <a:t>Physiotherapeuten</a:t>
            </a:r>
            <a:r>
              <a:rPr lang="en-US" sz="2000" dirty="0" smtClean="0"/>
              <a:t> </a:t>
            </a:r>
            <a:r>
              <a:rPr lang="en-US" sz="2000" dirty="0" err="1" smtClean="0"/>
              <a:t>über</a:t>
            </a:r>
            <a:r>
              <a:rPr lang="en-US" sz="2000" dirty="0" smtClean="0"/>
              <a:t> die </a:t>
            </a:r>
            <a:r>
              <a:rPr lang="en-US" sz="2000" dirty="0" err="1" smtClean="0"/>
              <a:t>bevorzugte</a:t>
            </a:r>
            <a:r>
              <a:rPr lang="en-US" sz="2000" dirty="0" smtClean="0"/>
              <a:t> </a:t>
            </a:r>
            <a:r>
              <a:rPr lang="en-US" sz="2000" dirty="0" err="1" smtClean="0"/>
              <a:t>Sportart</a:t>
            </a:r>
            <a:r>
              <a:rPr lang="en-US" sz="2000" dirty="0" smtClean="0"/>
              <a:t>(en) </a:t>
            </a:r>
            <a:r>
              <a:rPr lang="en-US" sz="2000" dirty="0" err="1" smtClean="0"/>
              <a:t>informieren</a:t>
            </a:r>
            <a:r>
              <a:rPr lang="en-US" sz="2000" dirty="0" smtClean="0"/>
              <a:t>, </a:t>
            </a:r>
            <a:r>
              <a:rPr lang="en-US" sz="2000" dirty="0" err="1" smtClean="0"/>
              <a:t>damit</a:t>
            </a:r>
            <a:r>
              <a:rPr lang="en-US" sz="2000" dirty="0" smtClean="0"/>
              <a:t> der </a:t>
            </a:r>
            <a:r>
              <a:rPr lang="en-US" sz="2000" dirty="0" err="1" smtClean="0"/>
              <a:t>Rehabilitationsablauf</a:t>
            </a:r>
            <a:r>
              <a:rPr lang="en-US" sz="2000" dirty="0" smtClean="0"/>
              <a:t> </a:t>
            </a:r>
            <a:r>
              <a:rPr lang="en-US" sz="2000" dirty="0" err="1" smtClean="0"/>
              <a:t>entsprechend</a:t>
            </a:r>
            <a:r>
              <a:rPr lang="en-US" sz="2000" dirty="0" smtClean="0"/>
              <a:t> </a:t>
            </a:r>
            <a:r>
              <a:rPr lang="en-US" sz="2000" dirty="0" err="1" smtClean="0"/>
              <a:t>abgestimmt</a:t>
            </a:r>
            <a:r>
              <a:rPr lang="en-US" sz="2000" dirty="0" smtClean="0"/>
              <a:t> </a:t>
            </a:r>
            <a:r>
              <a:rPr lang="en-US" sz="2000" dirty="0" err="1" smtClean="0"/>
              <a:t>werden</a:t>
            </a:r>
            <a:r>
              <a:rPr lang="en-US" sz="2000" dirty="0" smtClean="0"/>
              <a:t> </a:t>
            </a:r>
            <a:r>
              <a:rPr lang="en-US" sz="2000" dirty="0" err="1" smtClean="0"/>
              <a:t>kann</a:t>
            </a:r>
            <a:endParaRPr lang="de-CH" sz="2000" dirty="0"/>
          </a:p>
        </p:txBody>
      </p:sp>
      <p:pic>
        <p:nvPicPr>
          <p:cNvPr id="1026" name="Picture 2" descr="\\FILER300\USERS3000\I0026016\DATA\Desktop\20140506_Physio_Kreuzband\20140506_Reha_Kreuzband_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5256" r="22545"/>
          <a:stretch/>
        </p:blipFill>
        <p:spPr bwMode="auto">
          <a:xfrm>
            <a:off x="6536573" y="1016000"/>
            <a:ext cx="2607428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ER300\USERS3000\I0026016\DATA\Desktop\20140506_Physio_Kreuzband\20140506_Reha_Kreuzband_07_verbo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7693" r="15466" b="8144"/>
          <a:stretch/>
        </p:blipFill>
        <p:spPr bwMode="auto">
          <a:xfrm>
            <a:off x="6551832" y="3501008"/>
            <a:ext cx="2611703" cy="21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16426" y="1124744"/>
            <a:ext cx="5544616" cy="4968552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de-CH" sz="2000" b="1" dirty="0" smtClean="0"/>
              <a:t>Scherpunkte: Schwellungsabbau, Schmerzlinderung, Erlernen der selbstständigen Mobilisation</a:t>
            </a:r>
            <a:endParaRPr lang="de-CH" sz="2000" dirty="0" smtClean="0"/>
          </a:p>
          <a:p>
            <a:r>
              <a:rPr lang="de-CH" sz="2000" dirty="0" smtClean="0"/>
              <a:t>Aktivität auf ein Minimum reduzieren, um ein Verkleben der Kreuzbandstümpfe zu gewährleisten	</a:t>
            </a:r>
          </a:p>
          <a:p>
            <a:r>
              <a:rPr lang="de-CH" sz="2000" dirty="0" smtClean="0"/>
              <a:t>Fixe Orthese</a:t>
            </a:r>
          </a:p>
          <a:p>
            <a:pPr lvl="0"/>
            <a:r>
              <a:rPr lang="de-CH" sz="2000" dirty="0" smtClean="0"/>
              <a:t>Schwellungsprophylaxe</a:t>
            </a:r>
          </a:p>
          <a:p>
            <a:r>
              <a:rPr lang="de-CH" sz="2000" dirty="0"/>
              <a:t>Erlernen der Sicherheitsmassnahmen</a:t>
            </a:r>
          </a:p>
          <a:p>
            <a:pPr marL="0" indent="0">
              <a:buNone/>
            </a:pPr>
            <a:r>
              <a:rPr lang="de-CH" sz="2000" dirty="0" smtClean="0"/>
              <a:t>  (</a:t>
            </a:r>
            <a:r>
              <a:rPr lang="de-CH" sz="2000" dirty="0"/>
              <a:t>Vermeiden der vorderen </a:t>
            </a:r>
            <a:r>
              <a:rPr lang="de-CH" sz="2000" dirty="0" smtClean="0"/>
              <a:t>Schublade,         Mantelspannung</a:t>
            </a:r>
            <a:r>
              <a:rPr lang="de-CH" sz="2000" dirty="0"/>
              <a:t>, </a:t>
            </a:r>
            <a:r>
              <a:rPr lang="de-CH" sz="2000" dirty="0" smtClean="0"/>
              <a:t>Gehen </a:t>
            </a:r>
            <a:r>
              <a:rPr lang="de-CH" sz="2000" dirty="0"/>
              <a:t>und Treppensteigen an Gehstützen,</a:t>
            </a:r>
          </a:p>
          <a:p>
            <a:pPr marL="0" indent="0">
              <a:buNone/>
            </a:pPr>
            <a:r>
              <a:rPr lang="de-CH" sz="2000" dirty="0" smtClean="0"/>
              <a:t>   mit </a:t>
            </a:r>
            <a:r>
              <a:rPr lang="de-CH" sz="2000" dirty="0"/>
              <a:t>Belastung nach Massangabe</a:t>
            </a:r>
          </a:p>
          <a:p>
            <a:pPr marL="0" indent="0">
              <a:buNone/>
            </a:pPr>
            <a:r>
              <a:rPr lang="de-CH" sz="2000" dirty="0" smtClean="0"/>
              <a:t>   der </a:t>
            </a:r>
            <a:r>
              <a:rPr lang="de-CH" sz="2000" dirty="0"/>
              <a:t>Beschwerden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82000" cy="381000"/>
          </a:xfrm>
        </p:spPr>
        <p:txBody>
          <a:bodyPr/>
          <a:lstStyle/>
          <a:p>
            <a:r>
              <a:rPr lang="de-CH" sz="2800" dirty="0" smtClean="0"/>
              <a:t>Phase 1, ab 1. Tag</a:t>
            </a:r>
            <a:br>
              <a:rPr lang="de-CH" sz="2800" dirty="0" smtClean="0"/>
            </a:br>
            <a:endParaRPr lang="de-CH" dirty="0"/>
          </a:p>
        </p:txBody>
      </p:sp>
      <p:pic>
        <p:nvPicPr>
          <p:cNvPr id="2051" name="Picture 3" descr="\\FILER300\USERS3000\I0026016\DATA\Desktop\20140506_Physio_Kreuzband\20140506_Reha_Kreuzband_08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10227" r="9176" b="11052"/>
          <a:stretch/>
        </p:blipFill>
        <p:spPr bwMode="auto">
          <a:xfrm>
            <a:off x="6105058" y="2375559"/>
            <a:ext cx="3038942" cy="20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>
            <a:off x="7020272" y="2848955"/>
            <a:ext cx="100201" cy="364021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 flipH="1" flipV="1">
            <a:off x="7560330" y="2699552"/>
            <a:ext cx="108014" cy="369408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2" name="Picture 4" descr="\\FILER300\USERS3000\I0026016\DATA\Desktop\20140506_Physio_Kreuzband\20140506_Reha_Kreuzband_01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4414" r="4820" b="5648"/>
          <a:stretch/>
        </p:blipFill>
        <p:spPr bwMode="auto">
          <a:xfrm>
            <a:off x="6012160" y="309774"/>
            <a:ext cx="2974109" cy="20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FILER300\USERS3000\I0026016\DATA\Desktop\20140506_Physio_Kreuzband\20140506_Reha_Kreuzband_04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r="9966"/>
          <a:stretch/>
        </p:blipFill>
        <p:spPr bwMode="auto">
          <a:xfrm>
            <a:off x="5724128" y="4149080"/>
            <a:ext cx="3419872" cy="23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FILER300\USERS3000\I0026016\DATA\Desktop\20140506_Physio_Kreuzband\20140506_Reha_Kreuzband_13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3" t="7173" r="13541" b="4959"/>
          <a:stretch/>
        </p:blipFill>
        <p:spPr bwMode="auto">
          <a:xfrm>
            <a:off x="4758711" y="2144610"/>
            <a:ext cx="2909633" cy="23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124744"/>
            <a:ext cx="5328592" cy="4032448"/>
          </a:xfrm>
        </p:spPr>
        <p:txBody>
          <a:bodyPr/>
          <a:lstStyle/>
          <a:p>
            <a:pPr>
              <a:buNone/>
            </a:pPr>
            <a:r>
              <a:rPr lang="de-CH" sz="2000" b="1" dirty="0" smtClean="0"/>
              <a:t>Schwerpunkte: Beginn mit aktiver Physiotherapie, Beweglichkeit steht im Vordergrund</a:t>
            </a:r>
          </a:p>
          <a:p>
            <a:pPr>
              <a:buNone/>
            </a:pPr>
            <a:r>
              <a:rPr lang="de-CH" sz="2000" b="1" dirty="0" smtClean="0"/>
              <a:t>ZIELE:</a:t>
            </a:r>
            <a:endParaRPr lang="de-CH" sz="2000" dirty="0" smtClean="0"/>
          </a:p>
          <a:p>
            <a:r>
              <a:rPr lang="de-CH" sz="2000" dirty="0"/>
              <a:t>Beweglichkeit des Kniegelenks, </a:t>
            </a:r>
            <a:r>
              <a:rPr lang="de-CH" sz="2000" dirty="0" smtClean="0"/>
              <a:t>Flexion frei</a:t>
            </a:r>
            <a:r>
              <a:rPr lang="de-CH" sz="2000" dirty="0"/>
              <a:t>, Streckung bis 0° </a:t>
            </a:r>
            <a:r>
              <a:rPr lang="de-CH" sz="2000" dirty="0">
                <a:solidFill>
                  <a:srgbClr val="FF0000"/>
                </a:solidFill>
              </a:rPr>
              <a:t>(</a:t>
            </a:r>
            <a:r>
              <a:rPr lang="de-CH" sz="2000" dirty="0" smtClean="0">
                <a:solidFill>
                  <a:srgbClr val="FF0000"/>
                </a:solidFill>
              </a:rPr>
              <a:t>Achtung: keine </a:t>
            </a:r>
            <a:r>
              <a:rPr lang="de-CH" sz="2000" dirty="0">
                <a:solidFill>
                  <a:srgbClr val="FF0000"/>
                </a:solidFill>
              </a:rPr>
              <a:t>Überstreckung</a:t>
            </a:r>
            <a:r>
              <a:rPr lang="de-CH" sz="2000" dirty="0" smtClean="0">
                <a:solidFill>
                  <a:srgbClr val="FF0000"/>
                </a:solidFill>
              </a:rPr>
              <a:t>!)</a:t>
            </a:r>
          </a:p>
          <a:p>
            <a:r>
              <a:rPr lang="en-US" sz="2000" dirty="0" smtClean="0"/>
              <a:t> </a:t>
            </a:r>
            <a:r>
              <a:rPr lang="de-CH" sz="2000" dirty="0"/>
              <a:t>Neuromuskuläre </a:t>
            </a:r>
            <a:r>
              <a:rPr lang="de-CH" sz="2000" dirty="0" smtClean="0"/>
              <a:t>Koordination</a:t>
            </a:r>
          </a:p>
          <a:p>
            <a:r>
              <a:rPr lang="de-CH" sz="2000" dirty="0"/>
              <a:t>Innervationstraining der </a:t>
            </a:r>
            <a:r>
              <a:rPr lang="de-CH" sz="2000" dirty="0" smtClean="0"/>
              <a:t>Streckmuskulatur im </a:t>
            </a:r>
            <a:r>
              <a:rPr lang="de-CH" sz="2000" dirty="0" err="1" smtClean="0"/>
              <a:t>Langsitz</a:t>
            </a:r>
            <a:endParaRPr lang="de-CH" sz="2000" dirty="0" smtClean="0"/>
          </a:p>
          <a:p>
            <a:r>
              <a:rPr lang="de-CH" sz="2000" dirty="0"/>
              <a:t>Vermeidung grosser </a:t>
            </a:r>
            <a:r>
              <a:rPr lang="de-CH" sz="2000" dirty="0" smtClean="0"/>
              <a:t>Muskelatrophie, Start </a:t>
            </a:r>
            <a:r>
              <a:rPr lang="de-CH" sz="2000" dirty="0"/>
              <a:t>mit Kraftausdauertraining </a:t>
            </a:r>
            <a:r>
              <a:rPr lang="de-CH" sz="2000" dirty="0" smtClean="0"/>
              <a:t>zur neuronalen </a:t>
            </a:r>
            <a:r>
              <a:rPr lang="de-CH" sz="2000" dirty="0" err="1"/>
              <a:t>Bahnung</a:t>
            </a:r>
            <a:r>
              <a:rPr lang="de-CH" sz="2000" dirty="0"/>
              <a:t> (komplexe Methode</a:t>
            </a:r>
            <a:r>
              <a:rPr lang="de-CH" sz="2000" dirty="0" smtClean="0"/>
              <a:t>)</a:t>
            </a:r>
          </a:p>
          <a:p>
            <a:r>
              <a:rPr lang="de-CH" sz="2000" dirty="0" smtClean="0"/>
              <a:t>Förderung der Muskelelastizität</a:t>
            </a:r>
            <a:endParaRPr lang="de-CH" dirty="0"/>
          </a:p>
        </p:txBody>
      </p:sp>
      <p:pic>
        <p:nvPicPr>
          <p:cNvPr id="3074" name="Picture 2" descr="\\FILER300\USERS3000\I0026016\DATA\Desktop\20140506_Physio_Kreuzband\20140506_Reha_Kreuzband_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10194" r="17512" b="1"/>
          <a:stretch/>
        </p:blipFill>
        <p:spPr bwMode="auto">
          <a:xfrm>
            <a:off x="6372200" y="332655"/>
            <a:ext cx="2790761" cy="223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Phase 2, </a:t>
            </a:r>
            <a:r>
              <a:rPr lang="de-CH" dirty="0"/>
              <a:t>ab 5. Tag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pic>
        <p:nvPicPr>
          <p:cNvPr id="3076" name="Picture 4" descr="\\FILER300\USERS3000\I0026016\DATA\Desktop\20140506_Physio_Kreuzband\20140506_Reha_Kreuzband_51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28271" r="5755" b="11646"/>
          <a:stretch/>
        </p:blipFill>
        <p:spPr bwMode="auto">
          <a:xfrm>
            <a:off x="6804247" y="4138148"/>
            <a:ext cx="2346301" cy="233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FILER300\USERS3000\I0026016\DATA\Desktop\20140506_Physio_Kreuzband\20140506_Reha_Kreuzband_39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12061" r="5499" b="6083"/>
          <a:stretch/>
        </p:blipFill>
        <p:spPr bwMode="auto">
          <a:xfrm>
            <a:off x="4600609" y="476672"/>
            <a:ext cx="256367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81000" y="1563960"/>
            <a:ext cx="5991200" cy="5105400"/>
          </a:xfrm>
        </p:spPr>
        <p:txBody>
          <a:bodyPr/>
          <a:lstStyle/>
          <a:p>
            <a:pPr>
              <a:buNone/>
            </a:pPr>
            <a:r>
              <a:rPr lang="de-CH" sz="2000" b="1" dirty="0"/>
              <a:t>Schwerpunkte: Muskelaufbau, </a:t>
            </a:r>
            <a:r>
              <a:rPr lang="de-CH" sz="2000" b="1" dirty="0" smtClean="0"/>
              <a:t>sensomotorische Kontrolle</a:t>
            </a:r>
          </a:p>
          <a:p>
            <a:pPr>
              <a:buNone/>
            </a:pPr>
            <a:r>
              <a:rPr lang="de-CH" sz="2000" b="1" dirty="0" smtClean="0"/>
              <a:t>Ziele:</a:t>
            </a:r>
            <a:endParaRPr lang="de-CH" sz="2000" dirty="0" smtClean="0"/>
          </a:p>
          <a:p>
            <a:r>
              <a:rPr lang="de-CH" sz="2000" dirty="0" smtClean="0"/>
              <a:t>Beweglichkeit </a:t>
            </a:r>
            <a:r>
              <a:rPr lang="de-CH" sz="2000" dirty="0"/>
              <a:t>bis Ende 6. </a:t>
            </a:r>
            <a:r>
              <a:rPr lang="de-CH" sz="2000" dirty="0" smtClean="0"/>
              <a:t>Woche Flexion/Extension </a:t>
            </a:r>
            <a:r>
              <a:rPr lang="de-CH" sz="2000" dirty="0"/>
              <a:t>frei, </a:t>
            </a:r>
            <a:r>
              <a:rPr lang="de-CH" sz="2000" dirty="0" smtClean="0"/>
              <a:t>mindestens 90</a:t>
            </a:r>
            <a:r>
              <a:rPr lang="de-CH" sz="2000" dirty="0"/>
              <a:t>°/0°/0°</a:t>
            </a:r>
            <a:r>
              <a:rPr lang="en-US" sz="2000" dirty="0" smtClean="0"/>
              <a:t>°</a:t>
            </a:r>
          </a:p>
          <a:p>
            <a:r>
              <a:rPr lang="de-CH" sz="2000" dirty="0"/>
              <a:t>Muskelaufbautraining (</a:t>
            </a:r>
            <a:r>
              <a:rPr lang="de-CH" sz="2000" dirty="0" smtClean="0"/>
              <a:t>Hypertrophie) der </a:t>
            </a:r>
            <a:r>
              <a:rPr lang="de-CH" sz="2000" dirty="0"/>
              <a:t>gesamten </a:t>
            </a:r>
            <a:r>
              <a:rPr lang="de-CH" sz="2000" dirty="0" smtClean="0"/>
              <a:t>Beinmuskulatur, besonders </a:t>
            </a:r>
            <a:r>
              <a:rPr lang="de-CH" sz="2000" dirty="0"/>
              <a:t>des </a:t>
            </a:r>
            <a:r>
              <a:rPr lang="de-CH" sz="2000" dirty="0" err="1"/>
              <a:t>Quadriceps</a:t>
            </a:r>
            <a:r>
              <a:rPr lang="de-CH" sz="2000" dirty="0"/>
              <a:t> (in </a:t>
            </a:r>
            <a:r>
              <a:rPr lang="de-CH" sz="2000" dirty="0" smtClean="0"/>
              <a:t>geschlossener Muskelkette</a:t>
            </a:r>
            <a:r>
              <a:rPr lang="de-CH" sz="2000" dirty="0"/>
              <a:t>) in </a:t>
            </a:r>
            <a:r>
              <a:rPr lang="de-CH" sz="2000" dirty="0" smtClean="0"/>
              <a:t>zunächst strecknaher </a:t>
            </a:r>
            <a:r>
              <a:rPr lang="de-CH" sz="2000" dirty="0"/>
              <a:t>Position, sowie </a:t>
            </a:r>
            <a:r>
              <a:rPr lang="de-CH" sz="2000" dirty="0" smtClean="0"/>
              <a:t>dem </a:t>
            </a:r>
            <a:r>
              <a:rPr lang="de-CH" sz="2000" dirty="0" err="1" smtClean="0"/>
              <a:t>Ischios</a:t>
            </a:r>
            <a:r>
              <a:rPr lang="de-CH" sz="2000" dirty="0" smtClean="0"/>
              <a:t> </a:t>
            </a:r>
            <a:r>
              <a:rPr lang="de-CH" sz="2000" dirty="0"/>
              <a:t>und der Waden- und </a:t>
            </a:r>
            <a:r>
              <a:rPr lang="de-CH" sz="2000" dirty="0" smtClean="0"/>
              <a:t>Hüftmuskulatur</a:t>
            </a:r>
          </a:p>
          <a:p>
            <a:r>
              <a:rPr lang="de-CH" sz="2000" dirty="0"/>
              <a:t>Aktive achsengerechte </a:t>
            </a:r>
            <a:r>
              <a:rPr lang="de-CH" sz="2000" dirty="0" smtClean="0"/>
              <a:t>Stabilisation im </a:t>
            </a:r>
            <a:r>
              <a:rPr lang="de-CH" sz="2000" dirty="0" err="1"/>
              <a:t>Einbeinstand</a:t>
            </a:r>
            <a:r>
              <a:rPr lang="de-CH" sz="2000" dirty="0"/>
              <a:t> mit stabiler, </a:t>
            </a:r>
            <a:r>
              <a:rPr lang="de-CH" sz="2000" dirty="0" smtClean="0"/>
              <a:t>später labiler </a:t>
            </a:r>
            <a:r>
              <a:rPr lang="de-CH" sz="2000" dirty="0"/>
              <a:t>Unterlage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Phase 3, ab 3. Woche</a:t>
            </a:r>
          </a:p>
        </p:txBody>
      </p:sp>
      <p:pic>
        <p:nvPicPr>
          <p:cNvPr id="4100" name="Picture 4" descr="\\FILER300\USERS3000\I0026016\DATA\Desktop\20140506_Physio_Kreuzband\20140506_Reha_Kreuzband_48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r="18013" b="3957"/>
          <a:stretch/>
        </p:blipFill>
        <p:spPr bwMode="auto">
          <a:xfrm>
            <a:off x="6877885" y="3429000"/>
            <a:ext cx="195315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FILER300\USERS3000\I0026016\DATA\Desktop\20140506_Physio_Kreuzband\20140506_Reha_Kreuzband_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9728" r="5415" b="17755"/>
          <a:stretch/>
        </p:blipFill>
        <p:spPr bwMode="auto">
          <a:xfrm>
            <a:off x="7075292" y="1628800"/>
            <a:ext cx="2073109" cy="187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FILER300\USERS3000\I0026016\DATA\Desktop\20140506_Physio_Kreuzband\20140506_Reha_Kreuzband_18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7" b="12972"/>
          <a:stretch/>
        </p:blipFill>
        <p:spPr bwMode="auto">
          <a:xfrm>
            <a:off x="4644009" y="381325"/>
            <a:ext cx="2952328" cy="27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81000" y="1707976"/>
            <a:ext cx="5487144" cy="5105400"/>
          </a:xfrm>
        </p:spPr>
        <p:txBody>
          <a:bodyPr/>
          <a:lstStyle/>
          <a:p>
            <a:pPr>
              <a:buNone/>
            </a:pPr>
            <a:r>
              <a:rPr lang="de-CH" sz="2000" b="1" dirty="0"/>
              <a:t>Schwerpunkte: Uneingeschränkte </a:t>
            </a:r>
            <a:r>
              <a:rPr lang="de-CH" sz="2000" b="1" dirty="0" smtClean="0"/>
              <a:t>Bewegungskontrolle, Kraft seitengleich</a:t>
            </a:r>
          </a:p>
          <a:p>
            <a:pPr>
              <a:buNone/>
            </a:pPr>
            <a:r>
              <a:rPr lang="de-CH" sz="2000" b="1" dirty="0" smtClean="0"/>
              <a:t>Ziele:</a:t>
            </a:r>
          </a:p>
          <a:p>
            <a:r>
              <a:rPr lang="de-CH" sz="2000" dirty="0"/>
              <a:t>Weiterführung der Rehabilitation </a:t>
            </a:r>
            <a:r>
              <a:rPr lang="de-CH" sz="2000" dirty="0" smtClean="0"/>
              <a:t>bis zur </a:t>
            </a:r>
            <a:r>
              <a:rPr lang="de-CH" sz="2000" dirty="0"/>
              <a:t>Fähigkeit des </a:t>
            </a:r>
            <a:r>
              <a:rPr lang="de-CH" sz="2000" dirty="0" smtClean="0"/>
              <a:t>uneingeschränkten Bewegungseinsatzes</a:t>
            </a:r>
            <a:r>
              <a:rPr lang="de-CH" sz="2000" dirty="0"/>
              <a:t>, auch </a:t>
            </a:r>
            <a:r>
              <a:rPr lang="de-CH" sz="2000" dirty="0" smtClean="0"/>
              <a:t>in kritischen </a:t>
            </a:r>
            <a:r>
              <a:rPr lang="de-CH" sz="2000" dirty="0"/>
              <a:t>Situationen der </a:t>
            </a:r>
            <a:r>
              <a:rPr lang="de-CH" sz="2000" dirty="0" smtClean="0"/>
              <a:t>normalen </a:t>
            </a:r>
            <a:r>
              <a:rPr lang="de-CH" sz="2000" dirty="0" err="1" smtClean="0"/>
              <a:t>Alltagsbewegungenmaximal</a:t>
            </a:r>
            <a:r>
              <a:rPr lang="de-CH" sz="2000" dirty="0" smtClean="0"/>
              <a:t> </a:t>
            </a:r>
            <a:r>
              <a:rPr lang="de-CH" sz="2000" dirty="0" err="1" smtClean="0"/>
              <a:t>strength</a:t>
            </a:r>
            <a:endParaRPr lang="de-CH" sz="2000" dirty="0" smtClean="0"/>
          </a:p>
          <a:p>
            <a:r>
              <a:rPr lang="de-CH" sz="2000" dirty="0"/>
              <a:t>Maximale </a:t>
            </a:r>
            <a:r>
              <a:rPr lang="de-CH" sz="2000" dirty="0" smtClean="0"/>
              <a:t>Kraft</a:t>
            </a:r>
          </a:p>
          <a:p>
            <a:r>
              <a:rPr lang="de-CH" sz="2000" dirty="0"/>
              <a:t>Optimale Koordination und </a:t>
            </a:r>
            <a:r>
              <a:rPr lang="de-CH" sz="2000" dirty="0" smtClean="0"/>
              <a:t>Stabilisation, auch </a:t>
            </a:r>
            <a:r>
              <a:rPr lang="de-CH" sz="2000" dirty="0"/>
              <a:t>in Bewegung (Laufen)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Phase 4, ab 6. Woche</a:t>
            </a:r>
            <a:br>
              <a:rPr lang="de-CH" dirty="0" smtClean="0"/>
            </a:br>
            <a:endParaRPr lang="de-CH" dirty="0"/>
          </a:p>
        </p:txBody>
      </p:sp>
      <p:pic>
        <p:nvPicPr>
          <p:cNvPr id="5123" name="Picture 3" descr="\\FILER300\USERS3000\I0026016\DATA\Desktop\20140506_Physio_Kreuzband\20140506_Reha_Kreuzband_57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3" r="4031" b="6044"/>
          <a:stretch/>
        </p:blipFill>
        <p:spPr bwMode="auto">
          <a:xfrm>
            <a:off x="6876257" y="1268760"/>
            <a:ext cx="2267744" cy="31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FILER300\USERS3000\I0026016\DATA\Desktop\20140506_Physio_Kreuzband\20140506_Reha_Kreuzband_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9290" r="21646" b="3334"/>
          <a:stretch/>
        </p:blipFill>
        <p:spPr bwMode="auto">
          <a:xfrm>
            <a:off x="5652120" y="3429000"/>
            <a:ext cx="1440160" cy="30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81000" y="1052736"/>
            <a:ext cx="5847184" cy="2502024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/>
              <a:t>Schwerpunkte: </a:t>
            </a:r>
            <a:r>
              <a:rPr lang="de-CH" sz="2000" b="1" dirty="0" smtClean="0"/>
              <a:t>Sprünge, sportartspezifisches</a:t>
            </a:r>
            <a:endParaRPr lang="de-CH" sz="2000" b="1" dirty="0"/>
          </a:p>
          <a:p>
            <a:pPr marL="0" indent="0">
              <a:buNone/>
            </a:pPr>
            <a:r>
              <a:rPr lang="de-CH" sz="2000" b="1" dirty="0"/>
              <a:t>Training</a:t>
            </a:r>
          </a:p>
          <a:p>
            <a:r>
              <a:rPr lang="de-CH" sz="2000" dirty="0" smtClean="0"/>
              <a:t>Lauf/Sprung ABC</a:t>
            </a:r>
          </a:p>
          <a:p>
            <a:pPr lvl="0"/>
            <a:r>
              <a:rPr lang="de-CH" sz="2000" dirty="0"/>
              <a:t>Optimale Stabilisierung bei </a:t>
            </a:r>
            <a:r>
              <a:rPr lang="de-CH" sz="2000" dirty="0" smtClean="0"/>
              <a:t>Richtungswechsel und </a:t>
            </a:r>
            <a:r>
              <a:rPr lang="de-CH" sz="2000" dirty="0"/>
              <a:t>schnellen </a:t>
            </a:r>
            <a:r>
              <a:rPr lang="de-CH" sz="2000" dirty="0" smtClean="0"/>
              <a:t>Bewegungen</a:t>
            </a:r>
          </a:p>
          <a:p>
            <a:pPr lvl="0"/>
            <a:r>
              <a:rPr lang="de-CH" sz="2000" dirty="0"/>
              <a:t>Aufbau zum sportartspezifischen</a:t>
            </a:r>
          </a:p>
          <a:p>
            <a:pPr lvl="0"/>
            <a:r>
              <a:rPr lang="de-CH" sz="2000" dirty="0"/>
              <a:t>Vibrationstraining ab jetzt </a:t>
            </a:r>
            <a:r>
              <a:rPr lang="de-CH" sz="2000" dirty="0" smtClean="0"/>
              <a:t>erlaubt (</a:t>
            </a:r>
            <a:r>
              <a:rPr lang="de-CH" sz="2000" dirty="0" err="1"/>
              <a:t>Zeptor</a:t>
            </a:r>
            <a:r>
              <a:rPr lang="de-CH" sz="2000" dirty="0" smtClean="0"/>
              <a:t>)</a:t>
            </a:r>
            <a:endParaRPr lang="de-CH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5 </a:t>
            </a:r>
            <a:r>
              <a:rPr lang="en-US" dirty="0" err="1" smtClean="0"/>
              <a:t>ab</a:t>
            </a:r>
            <a:r>
              <a:rPr lang="en-US" dirty="0" smtClean="0"/>
              <a:t> 10. </a:t>
            </a:r>
            <a:r>
              <a:rPr lang="en-US" dirty="0" err="1" smtClean="0"/>
              <a:t>Woche</a:t>
            </a:r>
            <a:endParaRPr lang="de-CH" dirty="0"/>
          </a:p>
        </p:txBody>
      </p:sp>
      <p:pic>
        <p:nvPicPr>
          <p:cNvPr id="6146" name="Picture 2" descr="\\FILER300\USERS3000\I0026016\DATA\Desktop\20140506_Physio_Kreuzband\20140506_Reha_Kreuzband_55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9338" b="12986"/>
          <a:stretch/>
        </p:blipFill>
        <p:spPr bwMode="auto">
          <a:xfrm>
            <a:off x="38808" y="3504843"/>
            <a:ext cx="28770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FILER300\USERS3000\I0026016\DATA\Desktop\20140506_Physio_Kreuzband\20140506_Reha_Kreuzband_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7" t="22038" r="10508" b="13605"/>
          <a:stretch/>
        </p:blipFill>
        <p:spPr bwMode="auto">
          <a:xfrm>
            <a:off x="3275857" y="3501008"/>
            <a:ext cx="2088231" cy="29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99" y="764704"/>
            <a:ext cx="2162364" cy="280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\\FILER300\USERS3000\I0026016\DATA\Desktop\20140506_Physio_Kreuzband\20140506_Reha_Kreuzband_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t="8675" r="23349" b="3268"/>
          <a:stretch/>
        </p:blipFill>
        <p:spPr bwMode="auto">
          <a:xfrm>
            <a:off x="5874326" y="2493818"/>
            <a:ext cx="1533237" cy="32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115a73c-44d6-43ca-8fbf-ca9115ba8cb1"/>
</p:tagLst>
</file>

<file path=ppt/theme/theme1.xml><?xml version="1.0" encoding="utf-8"?>
<a:theme xmlns:a="http://schemas.openxmlformats.org/drawingml/2006/main" name="ppt_ohnefoto_1_">
  <a:themeElements>
    <a:clrScheme name="">
      <a:dk1>
        <a:srgbClr val="000000"/>
      </a:dk1>
      <a:lt1>
        <a:srgbClr val="FFFFFF"/>
      </a:lt1>
      <a:dk2>
        <a:srgbClr val="0093D3"/>
      </a:dk2>
      <a:lt2>
        <a:srgbClr val="767878"/>
      </a:lt2>
      <a:accent1>
        <a:srgbClr val="3FA337"/>
      </a:accent1>
      <a:accent2>
        <a:srgbClr val="F5BC1D"/>
      </a:accent2>
      <a:accent3>
        <a:srgbClr val="FFFFFF"/>
      </a:accent3>
      <a:accent4>
        <a:srgbClr val="000000"/>
      </a:accent4>
      <a:accent5>
        <a:srgbClr val="AFCEAE"/>
      </a:accent5>
      <a:accent6>
        <a:srgbClr val="DEAA19"/>
      </a:accent6>
      <a:hlink>
        <a:srgbClr val="D53D21"/>
      </a:hlink>
      <a:folHlink>
        <a:srgbClr val="005395"/>
      </a:folHlink>
    </a:clrScheme>
    <a:fontScheme name="ppt_ohnef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pt_ohne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ohnefo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ohnefo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ohnefo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ohnefo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ohnefo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ohnefo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ohnefo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ohnefo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ohnefo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ohnefo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ohnefo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93D3"/>
    </a:dk2>
    <a:lt2>
      <a:srgbClr val="767878"/>
    </a:lt2>
    <a:accent1>
      <a:srgbClr val="3FA337"/>
    </a:accent1>
    <a:accent2>
      <a:srgbClr val="F5BC1D"/>
    </a:accent2>
    <a:accent3>
      <a:srgbClr val="FFFFFF"/>
    </a:accent3>
    <a:accent4>
      <a:srgbClr val="000000"/>
    </a:accent4>
    <a:accent5>
      <a:srgbClr val="AFCEAE"/>
    </a:accent5>
    <a:accent6>
      <a:srgbClr val="DEAA19"/>
    </a:accent6>
    <a:hlink>
      <a:srgbClr val="D53D21"/>
    </a:hlink>
    <a:folHlink>
      <a:srgbClr val="0053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ppt_ohnefoto_1_</Template>
  <TotalTime>0</TotalTime>
  <Words>443</Words>
  <Application>Microsoft Office PowerPoint</Application>
  <PresentationFormat>Bildschirmpräsentation (4:3)</PresentationFormat>
  <Paragraphs>82</Paragraphs>
  <Slides>12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ppt_ohnefoto_1_</vt:lpstr>
      <vt:lpstr>Ligamys – Rehabilitation</vt:lpstr>
      <vt:lpstr>Dynamische Intraligamentäre Stabilisierung </vt:lpstr>
      <vt:lpstr>Rehabilitationsschema nach Ligamys</vt:lpstr>
      <vt:lpstr>Reha-Schema für Patienten mit isolierter VKB-Ruptur</vt:lpstr>
      <vt:lpstr>Phase 1, ab 1. Tag </vt:lpstr>
      <vt:lpstr>Phase 2, ab 5. Tag </vt:lpstr>
      <vt:lpstr>Phase 3, ab 3. Woche</vt:lpstr>
      <vt:lpstr>Phase 4, ab 6. Woche </vt:lpstr>
      <vt:lpstr>Phase 5 ab 10. Woche</vt:lpstr>
      <vt:lpstr>Test battery 16. und 24. Woche</vt:lpstr>
      <vt:lpstr>Sportliche Aktivitäten</vt:lpstr>
      <vt:lpstr>PowerPoint-Präsentation</vt:lpstr>
    </vt:vector>
  </TitlesOfParts>
  <Company>Inselspital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Ligamys – Physiotherapeutische Nachbehandlung</dc:title>
  <dc:creator>Inselfit</dc:creator>
  <cp:lastModifiedBy>Müller, Thorsten</cp:lastModifiedBy>
  <cp:revision>65</cp:revision>
  <cp:lastPrinted>2008-02-04T12:51:09Z</cp:lastPrinted>
  <dcterms:created xsi:type="dcterms:W3CDTF">2012-09-27T12:25:44Z</dcterms:created>
  <dcterms:modified xsi:type="dcterms:W3CDTF">2015-04-28T10:21:40Z</dcterms:modified>
</cp:coreProperties>
</file>