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5308-8426-442F-A646-879688B09B25}" type="datetimeFigureOut">
              <a:rPr lang="nl-NL" smtClean="0"/>
              <a:pPr/>
              <a:t>11-5-2016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81A9A-A5C6-4E9F-8483-6A5E7A0B2E6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VFBV%20Utrecht%2011052016\Afwikkeling%20Sever%20slowmo.mp4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Morbus </a:t>
            </a:r>
            <a:r>
              <a:rPr lang="nl-NL" dirty="0" err="1" smtClean="0">
                <a:solidFill>
                  <a:schemeClr val="bg1"/>
                </a:solidFill>
              </a:rPr>
              <a:t>Sevèr</a:t>
            </a:r>
            <a:r>
              <a:rPr lang="nl-NL" dirty="0" smtClean="0">
                <a:solidFill>
                  <a:schemeClr val="bg1"/>
                </a:solidFill>
              </a:rPr>
              <a:t/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dirty="0" err="1" smtClean="0">
                <a:solidFill>
                  <a:schemeClr val="bg1"/>
                </a:solidFill>
              </a:rPr>
              <a:t>Apophysitis</a:t>
            </a:r>
            <a:r>
              <a:rPr lang="nl-NL" dirty="0" smtClean="0">
                <a:solidFill>
                  <a:schemeClr val="bg1"/>
                </a:solidFill>
              </a:rPr>
              <a:t> </a:t>
            </a:r>
            <a:r>
              <a:rPr lang="nl-NL" dirty="0" err="1" smtClean="0">
                <a:solidFill>
                  <a:schemeClr val="bg1"/>
                </a:solidFill>
              </a:rPr>
              <a:t>calcanei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840760" cy="17526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Jules van de Veen, sportfysiotherapeut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VSO-Papendal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VFB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2657327" cy="576064"/>
          </a:xfrm>
          <a:prstGeom prst="rect">
            <a:avLst/>
          </a:prstGeom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1187624" y="524272"/>
            <a:ext cx="68407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Utrecht, 11 mei 2016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Dank!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840760" cy="1752600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chemeClr val="bg1"/>
                </a:solidFill>
              </a:rPr>
              <a:t>Jules van de Veen, sportfysiotherapeut</a:t>
            </a:r>
          </a:p>
          <a:p>
            <a:r>
              <a:rPr lang="nl-NL" sz="2400" dirty="0" smtClean="0">
                <a:solidFill>
                  <a:schemeClr val="bg1"/>
                </a:solidFill>
              </a:rPr>
              <a:t>VSO-Papendal</a:t>
            </a:r>
            <a:endParaRPr lang="nl-NL" sz="2400" dirty="0">
              <a:solidFill>
                <a:schemeClr val="bg1"/>
              </a:solidFill>
            </a:endParaRPr>
          </a:p>
        </p:txBody>
      </p:sp>
      <p:pic>
        <p:nvPicPr>
          <p:cNvPr id="4" name="Afbeelding 3" descr="logo VFB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657327" cy="576064"/>
          </a:xfrm>
          <a:prstGeom prst="rect">
            <a:avLst/>
          </a:prstGeom>
        </p:spPr>
      </p:pic>
      <p:sp>
        <p:nvSpPr>
          <p:cNvPr id="5" name="Ondertitel 2"/>
          <p:cNvSpPr txBox="1">
            <a:spLocks/>
          </p:cNvSpPr>
          <p:nvPr/>
        </p:nvSpPr>
        <p:spPr>
          <a:xfrm>
            <a:off x="1187624" y="524272"/>
            <a:ext cx="68407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Utrecht, 11 mei 2016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Wat?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11760" y="1484784"/>
            <a:ext cx="6779096" cy="4525963"/>
          </a:xfrm>
        </p:spPr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Ontsteking </a:t>
            </a:r>
            <a:r>
              <a:rPr lang="nl-NL" sz="1800" dirty="0">
                <a:solidFill>
                  <a:schemeClr val="bg1"/>
                </a:solidFill>
              </a:rPr>
              <a:t>van de apophyse van de </a:t>
            </a:r>
            <a:r>
              <a:rPr lang="nl-NL" sz="1800" dirty="0" smtClean="0">
                <a:solidFill>
                  <a:schemeClr val="bg1"/>
                </a:solidFill>
              </a:rPr>
              <a:t>calcaneus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Overbelastingsyndroom door microtraumata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Avulsiefracturen met een ontstekingsbeeld door trekbelasting </a:t>
            </a:r>
            <a:r>
              <a:rPr lang="nl-NL" sz="1800" dirty="0">
                <a:solidFill>
                  <a:schemeClr val="bg1"/>
                </a:solidFill>
              </a:rPr>
              <a:t>op de apophyse </a:t>
            </a:r>
            <a:r>
              <a:rPr lang="nl-NL" sz="1800" dirty="0" smtClean="0">
                <a:solidFill>
                  <a:schemeClr val="bg1"/>
                </a:solidFill>
              </a:rPr>
              <a:t>(</a:t>
            </a:r>
            <a:r>
              <a:rPr lang="nl-NL" sz="1800" dirty="0" err="1">
                <a:solidFill>
                  <a:schemeClr val="bg1"/>
                </a:solidFill>
              </a:rPr>
              <a:t>Scharfbillig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Ontstekingsvorm </a:t>
            </a:r>
            <a:r>
              <a:rPr lang="nl-NL" sz="1800" dirty="0">
                <a:solidFill>
                  <a:schemeClr val="bg1"/>
                </a:solidFill>
              </a:rPr>
              <a:t>ontstaan door tractie aan de apophyse </a:t>
            </a:r>
            <a:r>
              <a:rPr lang="nl-NL" sz="1800" dirty="0" smtClean="0">
                <a:solidFill>
                  <a:schemeClr val="bg1"/>
                </a:solidFill>
              </a:rPr>
              <a:t>(</a:t>
            </a:r>
            <a:r>
              <a:rPr lang="nl-NL" sz="1800" dirty="0" err="1">
                <a:solidFill>
                  <a:schemeClr val="bg1"/>
                </a:solidFill>
              </a:rPr>
              <a:t>Kvist</a:t>
            </a:r>
            <a:r>
              <a:rPr lang="nl-NL" sz="1800" dirty="0">
                <a:solidFill>
                  <a:schemeClr val="bg1"/>
                </a:solidFill>
              </a:rPr>
              <a:t> en </a:t>
            </a:r>
            <a:r>
              <a:rPr lang="nl-NL" sz="1800" dirty="0" smtClean="0">
                <a:solidFill>
                  <a:schemeClr val="bg1"/>
                </a:solidFill>
              </a:rPr>
              <a:t>Heinonen)</a:t>
            </a:r>
          </a:p>
          <a:p>
            <a:pPr>
              <a:buNone/>
            </a:pPr>
            <a:endParaRPr lang="nl-NL" sz="1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nl-NL" sz="1800" dirty="0" smtClean="0">
                <a:solidFill>
                  <a:schemeClr val="bg1"/>
                </a:solidFill>
              </a:rPr>
              <a:t>		Aanvullend:</a:t>
            </a:r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 err="1" smtClean="0">
                <a:solidFill>
                  <a:schemeClr val="bg1"/>
                </a:solidFill>
              </a:rPr>
              <a:t>Ogden</a:t>
            </a:r>
            <a:r>
              <a:rPr lang="nl-NL" sz="1800" dirty="0" smtClean="0">
                <a:solidFill>
                  <a:schemeClr val="bg1"/>
                </a:solidFill>
              </a:rPr>
              <a:t> (2000): </a:t>
            </a:r>
            <a:r>
              <a:rPr lang="nl-NL" sz="1800" dirty="0" err="1" smtClean="0">
                <a:solidFill>
                  <a:schemeClr val="bg1"/>
                </a:solidFill>
              </a:rPr>
              <a:t>Botcelstructuur</a:t>
            </a:r>
            <a:r>
              <a:rPr lang="nl-NL" sz="1800" dirty="0" smtClean="0">
                <a:solidFill>
                  <a:schemeClr val="bg1"/>
                </a:solidFill>
              </a:rPr>
              <a:t> wijst op schokbelasting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4" name="Afbeelding 3" descr="Apophyse calcane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1916832"/>
            <a:ext cx="1944217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Kenmerken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Morbus </a:t>
            </a:r>
            <a:r>
              <a:rPr lang="nl-NL" sz="1800" dirty="0" err="1">
                <a:solidFill>
                  <a:schemeClr val="bg1"/>
                </a:solidFill>
              </a:rPr>
              <a:t>Sevèr</a:t>
            </a:r>
            <a:r>
              <a:rPr lang="nl-NL" sz="1800" dirty="0">
                <a:solidFill>
                  <a:schemeClr val="bg1"/>
                </a:solidFill>
              </a:rPr>
              <a:t> ontstaat net voor of tijdens een </a:t>
            </a:r>
            <a:r>
              <a:rPr lang="nl-NL" sz="1800" dirty="0" smtClean="0">
                <a:solidFill>
                  <a:schemeClr val="bg1"/>
                </a:solidFill>
              </a:rPr>
              <a:t>groeispurt</a:t>
            </a:r>
          </a:p>
          <a:p>
            <a:r>
              <a:rPr lang="nl-NL" sz="1800" dirty="0" err="1" smtClean="0">
                <a:solidFill>
                  <a:schemeClr val="bg1"/>
                </a:solidFill>
              </a:rPr>
              <a:t>Spier-peesstelsel</a:t>
            </a:r>
            <a:r>
              <a:rPr lang="nl-NL" sz="1800" dirty="0" smtClean="0">
                <a:solidFill>
                  <a:schemeClr val="bg1"/>
                </a:solidFill>
              </a:rPr>
              <a:t> hypertoon </a:t>
            </a:r>
            <a:r>
              <a:rPr lang="nl-NL" sz="1800" dirty="0">
                <a:solidFill>
                  <a:schemeClr val="bg1"/>
                </a:solidFill>
              </a:rPr>
              <a:t>ten gevolge van de lengtegroei (</a:t>
            </a:r>
            <a:r>
              <a:rPr lang="nl-NL" sz="1800" dirty="0" err="1">
                <a:solidFill>
                  <a:schemeClr val="bg1"/>
                </a:solidFill>
              </a:rPr>
              <a:t>Michelli</a:t>
            </a:r>
            <a:r>
              <a:rPr lang="nl-NL" sz="1800" dirty="0">
                <a:solidFill>
                  <a:schemeClr val="bg1"/>
                </a:solidFill>
              </a:rPr>
              <a:t>, </a:t>
            </a:r>
            <a:r>
              <a:rPr lang="nl-NL" sz="1800" dirty="0" err="1">
                <a:solidFill>
                  <a:schemeClr val="bg1"/>
                </a:solidFill>
              </a:rPr>
              <a:t>Elengard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nl-NL" sz="1800" dirty="0">
                <a:solidFill>
                  <a:schemeClr val="bg1"/>
                </a:solidFill>
              </a:rPr>
              <a:t>P</a:t>
            </a:r>
            <a:r>
              <a:rPr lang="nl-NL" sz="1800" dirty="0" smtClean="0">
                <a:solidFill>
                  <a:schemeClr val="bg1"/>
                </a:solidFill>
              </a:rPr>
              <a:t>ijn tijdens of na belasting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</a:rPr>
              <a:t>Pijn aan de achterkant of onderkant van de hiel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</a:rPr>
              <a:t>Mank lopen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</a:rPr>
              <a:t>Op de tenen lopen</a:t>
            </a:r>
          </a:p>
          <a:p>
            <a:pPr fontAlgn="base"/>
            <a:r>
              <a:rPr lang="nl-NL" sz="1800" dirty="0">
                <a:solidFill>
                  <a:schemeClr val="bg1"/>
                </a:solidFill>
              </a:rPr>
              <a:t>Problemen bij deelname aan gewone activiteiten of </a:t>
            </a:r>
            <a:r>
              <a:rPr lang="nl-NL" sz="1800" dirty="0" smtClean="0">
                <a:solidFill>
                  <a:schemeClr val="bg1"/>
                </a:solidFill>
              </a:rPr>
              <a:t>sport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Klachten </a:t>
            </a:r>
            <a:r>
              <a:rPr lang="nl-NL" sz="1800" dirty="0">
                <a:solidFill>
                  <a:schemeClr val="bg1"/>
                </a:solidFill>
              </a:rPr>
              <a:t>verdwijnen bij het sluiten van de </a:t>
            </a:r>
            <a:r>
              <a:rPr lang="nl-NL" sz="1800" dirty="0" smtClean="0">
                <a:solidFill>
                  <a:schemeClr val="bg1"/>
                </a:solidFill>
              </a:rPr>
              <a:t>groeischijf</a:t>
            </a:r>
          </a:p>
          <a:p>
            <a:endParaRPr lang="nl-NL" sz="1800" dirty="0" smtClean="0">
              <a:solidFill>
                <a:schemeClr val="bg1"/>
              </a:solidFill>
            </a:endParaRPr>
          </a:p>
          <a:p>
            <a:endParaRPr lang="nl-NL" sz="1800" dirty="0" smtClean="0">
              <a:solidFill>
                <a:schemeClr val="bg1"/>
              </a:solidFill>
            </a:endParaRPr>
          </a:p>
          <a:p>
            <a:r>
              <a:rPr lang="nl-NL" sz="1800" dirty="0" smtClean="0">
                <a:solidFill>
                  <a:schemeClr val="bg1"/>
                </a:solidFill>
              </a:rPr>
              <a:t>Na </a:t>
            </a:r>
            <a:r>
              <a:rPr lang="nl-NL" sz="1800" dirty="0" err="1" smtClean="0">
                <a:solidFill>
                  <a:schemeClr val="bg1"/>
                </a:solidFill>
              </a:rPr>
              <a:t>Sevèr</a:t>
            </a:r>
            <a:r>
              <a:rPr lang="nl-NL" sz="1800" dirty="0" smtClean="0">
                <a:solidFill>
                  <a:schemeClr val="bg1"/>
                </a:solidFill>
              </a:rPr>
              <a:t> meer kans op </a:t>
            </a:r>
            <a:r>
              <a:rPr lang="nl-NL" sz="1800" dirty="0" err="1" smtClean="0">
                <a:solidFill>
                  <a:schemeClr val="bg1"/>
                </a:solidFill>
              </a:rPr>
              <a:t>Osgood</a:t>
            </a:r>
            <a:r>
              <a:rPr lang="nl-NL" sz="1800" dirty="0" smtClean="0">
                <a:solidFill>
                  <a:schemeClr val="bg1"/>
                </a:solidFill>
              </a:rPr>
              <a:t> </a:t>
            </a:r>
            <a:r>
              <a:rPr lang="nl-NL" sz="1800" dirty="0" err="1" smtClean="0">
                <a:solidFill>
                  <a:schemeClr val="bg1"/>
                </a:solidFill>
              </a:rPr>
              <a:t>Schlatter</a:t>
            </a:r>
            <a:r>
              <a:rPr lang="nl-NL" sz="1800" dirty="0" smtClean="0">
                <a:solidFill>
                  <a:schemeClr val="bg1"/>
                </a:solidFill>
              </a:rPr>
              <a:t> (</a:t>
            </a:r>
            <a:r>
              <a:rPr lang="nl-NL" sz="1800" dirty="0" err="1" smtClean="0">
                <a:solidFill>
                  <a:schemeClr val="bg1"/>
                </a:solidFill>
              </a:rPr>
              <a:t>Scharfbillig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Afbeelding 3" descr="Voetballertj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068960"/>
            <a:ext cx="2058803" cy="2932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Predisponerende </a:t>
            </a:r>
            <a:r>
              <a:rPr lang="nl-NL" sz="3600" dirty="0">
                <a:solidFill>
                  <a:schemeClr val="bg1"/>
                </a:solidFill>
              </a:rPr>
              <a:t>factoren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Groei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Loopgerelateerde sporten</a:t>
            </a:r>
          </a:p>
          <a:p>
            <a:r>
              <a:rPr lang="nl-NL" sz="1800" dirty="0">
                <a:solidFill>
                  <a:schemeClr val="bg1"/>
                </a:solidFill>
              </a:rPr>
              <a:t>B</a:t>
            </a:r>
            <a:r>
              <a:rPr lang="nl-NL" sz="1800" dirty="0" smtClean="0">
                <a:solidFill>
                  <a:schemeClr val="bg1"/>
                </a:solidFill>
              </a:rPr>
              <a:t>iomechanica </a:t>
            </a:r>
            <a:r>
              <a:rPr lang="nl-NL" sz="1800" dirty="0">
                <a:solidFill>
                  <a:schemeClr val="bg1"/>
                </a:solidFill>
              </a:rPr>
              <a:t>van de voet (valgusstand, overpronatie, hoge </a:t>
            </a:r>
            <a:r>
              <a:rPr lang="nl-NL" sz="1800" dirty="0" smtClean="0">
                <a:solidFill>
                  <a:schemeClr val="bg1"/>
                </a:solidFill>
              </a:rPr>
              <a:t>wreef)</a:t>
            </a:r>
          </a:p>
          <a:p>
            <a:r>
              <a:rPr lang="nl-NL" sz="1800" dirty="0">
                <a:solidFill>
                  <a:schemeClr val="bg1"/>
                </a:solidFill>
              </a:rPr>
              <a:t>V</a:t>
            </a:r>
            <a:r>
              <a:rPr lang="nl-NL" sz="1800" dirty="0" smtClean="0">
                <a:solidFill>
                  <a:schemeClr val="bg1"/>
                </a:solidFill>
              </a:rPr>
              <a:t>erminderde </a:t>
            </a:r>
            <a:r>
              <a:rPr lang="nl-NL" sz="1800" dirty="0">
                <a:solidFill>
                  <a:schemeClr val="bg1"/>
                </a:solidFill>
              </a:rPr>
              <a:t>coördinatie (motor </a:t>
            </a:r>
            <a:r>
              <a:rPr lang="nl-NL" sz="1800" dirty="0" smtClean="0">
                <a:solidFill>
                  <a:schemeClr val="bg1"/>
                </a:solidFill>
              </a:rPr>
              <a:t>skills)</a:t>
            </a:r>
          </a:p>
          <a:p>
            <a:r>
              <a:rPr lang="nl-NL" sz="1800" dirty="0">
                <a:solidFill>
                  <a:schemeClr val="bg1"/>
                </a:solidFill>
              </a:rPr>
              <a:t>I</a:t>
            </a:r>
            <a:r>
              <a:rPr lang="nl-NL" sz="1800" dirty="0" smtClean="0">
                <a:solidFill>
                  <a:schemeClr val="bg1"/>
                </a:solidFill>
              </a:rPr>
              <a:t>ntensivering </a:t>
            </a:r>
            <a:r>
              <a:rPr lang="nl-NL" sz="1800" dirty="0">
                <a:solidFill>
                  <a:schemeClr val="bg1"/>
                </a:solidFill>
              </a:rPr>
              <a:t>van </a:t>
            </a:r>
            <a:r>
              <a:rPr lang="nl-NL" sz="1800" dirty="0" smtClean="0">
                <a:solidFill>
                  <a:schemeClr val="bg1"/>
                </a:solidFill>
              </a:rPr>
              <a:t>belasting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Overgewicht</a:t>
            </a:r>
          </a:p>
          <a:p>
            <a:r>
              <a:rPr lang="nl-NL" sz="1800" dirty="0">
                <a:solidFill>
                  <a:schemeClr val="bg1"/>
                </a:solidFill>
              </a:rPr>
              <a:t>I</a:t>
            </a:r>
            <a:r>
              <a:rPr lang="nl-NL" sz="1800" dirty="0" smtClean="0">
                <a:solidFill>
                  <a:schemeClr val="bg1"/>
                </a:solidFill>
              </a:rPr>
              <a:t>nsufficiënt schoeisel</a:t>
            </a:r>
          </a:p>
          <a:p>
            <a:r>
              <a:rPr lang="nl-NL" sz="1800" dirty="0">
                <a:solidFill>
                  <a:schemeClr val="bg1"/>
                </a:solidFill>
              </a:rPr>
              <a:t>H</a:t>
            </a:r>
            <a:r>
              <a:rPr lang="nl-NL" sz="1800" dirty="0" smtClean="0">
                <a:solidFill>
                  <a:schemeClr val="bg1"/>
                </a:solidFill>
              </a:rPr>
              <a:t>arde ondergrond</a:t>
            </a:r>
          </a:p>
          <a:p>
            <a:pPr>
              <a:buNone/>
            </a:pPr>
            <a:r>
              <a:rPr lang="nl-NL" sz="1800" dirty="0" smtClean="0">
                <a:solidFill>
                  <a:schemeClr val="bg1"/>
                </a:solidFill>
              </a:rPr>
              <a:t>(</a:t>
            </a:r>
            <a:r>
              <a:rPr lang="nl-NL" sz="1800" dirty="0" err="1" smtClean="0">
                <a:solidFill>
                  <a:schemeClr val="bg1"/>
                </a:solidFill>
              </a:rPr>
              <a:t>Perhamre</a:t>
            </a:r>
            <a:r>
              <a:rPr lang="nl-NL" sz="1800" dirty="0" smtClean="0">
                <a:solidFill>
                  <a:schemeClr val="bg1"/>
                </a:solidFill>
              </a:rPr>
              <a:t>, </a:t>
            </a:r>
            <a:r>
              <a:rPr lang="nl-NL" sz="1800" dirty="0" err="1">
                <a:solidFill>
                  <a:schemeClr val="bg1"/>
                </a:solidFill>
              </a:rPr>
              <a:t>Elengard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4" name="Afbeelding 3" descr="M Sever 2D sc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3930735" cy="3667712"/>
          </a:xfrm>
          <a:prstGeom prst="rect">
            <a:avLst/>
          </a:prstGeom>
        </p:spPr>
      </p:pic>
      <p:pic>
        <p:nvPicPr>
          <p:cNvPr id="7" name="Afbeelding 6" descr="M Sever Footsca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924944"/>
            <a:ext cx="3647466" cy="3762506"/>
          </a:xfrm>
          <a:prstGeom prst="rect">
            <a:avLst/>
          </a:prstGeom>
        </p:spPr>
      </p:pic>
      <p:pic>
        <p:nvPicPr>
          <p:cNvPr id="8" name="Afwikkeling Sever slowm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600400" y="2996952"/>
            <a:ext cx="5148065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Cijfers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Incidentie </a:t>
            </a:r>
            <a:r>
              <a:rPr lang="nl-NL" sz="1800" dirty="0">
                <a:solidFill>
                  <a:schemeClr val="bg1"/>
                </a:solidFill>
              </a:rPr>
              <a:t>is 2 tot 16% van de </a:t>
            </a:r>
            <a:r>
              <a:rPr lang="nl-NL" sz="1800" dirty="0" err="1">
                <a:solidFill>
                  <a:schemeClr val="bg1"/>
                </a:solidFill>
              </a:rPr>
              <a:t>musceloskeletale</a:t>
            </a:r>
            <a:r>
              <a:rPr lang="nl-NL" sz="1800" dirty="0">
                <a:solidFill>
                  <a:schemeClr val="bg1"/>
                </a:solidFill>
              </a:rPr>
              <a:t> </a:t>
            </a:r>
            <a:r>
              <a:rPr lang="nl-NL" sz="1800" dirty="0" smtClean="0">
                <a:solidFill>
                  <a:schemeClr val="bg1"/>
                </a:solidFill>
              </a:rPr>
              <a:t>blessures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Piek </a:t>
            </a:r>
            <a:r>
              <a:rPr lang="nl-NL" sz="1800" dirty="0">
                <a:solidFill>
                  <a:schemeClr val="bg1"/>
                </a:solidFill>
              </a:rPr>
              <a:t>in de leeftijdsgroep 11 en 12 </a:t>
            </a:r>
            <a:r>
              <a:rPr lang="nl-NL" sz="1800" dirty="0" smtClean="0">
                <a:solidFill>
                  <a:schemeClr val="bg1"/>
                </a:solidFill>
              </a:rPr>
              <a:t>jaar </a:t>
            </a:r>
            <a:r>
              <a:rPr lang="nl-NL" sz="1800" dirty="0">
                <a:solidFill>
                  <a:schemeClr val="bg1"/>
                </a:solidFill>
              </a:rPr>
              <a:t>(</a:t>
            </a:r>
            <a:r>
              <a:rPr lang="nl-NL" sz="1800" dirty="0" err="1">
                <a:solidFill>
                  <a:schemeClr val="bg1"/>
                </a:solidFill>
              </a:rPr>
              <a:t>Scharfbillig</a:t>
            </a:r>
            <a:r>
              <a:rPr lang="nl-NL" sz="1800" dirty="0">
                <a:solidFill>
                  <a:schemeClr val="bg1"/>
                </a:solidFill>
              </a:rPr>
              <a:t>, </a:t>
            </a:r>
            <a:r>
              <a:rPr lang="nl-NL" sz="1800" dirty="0" err="1">
                <a:solidFill>
                  <a:schemeClr val="bg1"/>
                </a:solidFill>
              </a:rPr>
              <a:t>Price</a:t>
            </a:r>
            <a:r>
              <a:rPr lang="nl-NL" sz="1800" dirty="0">
                <a:solidFill>
                  <a:schemeClr val="bg1"/>
                </a:solidFill>
              </a:rPr>
              <a:t>, </a:t>
            </a:r>
            <a:r>
              <a:rPr lang="nl-NL" sz="1800" dirty="0" err="1">
                <a:solidFill>
                  <a:schemeClr val="bg1"/>
                </a:solidFill>
              </a:rPr>
              <a:t>Suzue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Gemiddelde leeftijd jongens 15 jaar en bij meisjes 13 jaar  (James)</a:t>
            </a:r>
          </a:p>
          <a:p>
            <a:r>
              <a:rPr lang="nl-NL" sz="1800" dirty="0">
                <a:solidFill>
                  <a:schemeClr val="bg1"/>
                </a:solidFill>
              </a:rPr>
              <a:t>Jongens melden zich twee keer vaker met deze klachten dan meisjes (</a:t>
            </a:r>
            <a:r>
              <a:rPr lang="nl-NL" sz="1800" dirty="0" err="1" smtClean="0">
                <a:solidFill>
                  <a:schemeClr val="bg1"/>
                </a:solidFill>
              </a:rPr>
              <a:t>Perhamre</a:t>
            </a:r>
            <a:r>
              <a:rPr lang="nl-NL" sz="1800" dirty="0" smtClean="0">
                <a:solidFill>
                  <a:schemeClr val="bg1"/>
                </a:solidFill>
              </a:rPr>
              <a:t>)   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4" name="Afbeelding 3" descr="Voetbal-op-stra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501008"/>
            <a:ext cx="4211960" cy="2800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Diagnostiek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Op </a:t>
            </a:r>
            <a:r>
              <a:rPr lang="nl-NL" sz="1800" dirty="0">
                <a:solidFill>
                  <a:schemeClr val="bg1"/>
                </a:solidFill>
              </a:rPr>
              <a:t>basis van klinische </a:t>
            </a:r>
            <a:r>
              <a:rPr lang="nl-NL" sz="1800" dirty="0" smtClean="0">
                <a:solidFill>
                  <a:schemeClr val="bg1"/>
                </a:solidFill>
              </a:rPr>
              <a:t>verschijnselen (</a:t>
            </a:r>
            <a:r>
              <a:rPr lang="nl-NL" sz="1800" dirty="0" err="1" smtClean="0">
                <a:solidFill>
                  <a:schemeClr val="bg1"/>
                </a:solidFill>
              </a:rPr>
              <a:t>Scharfbillig</a:t>
            </a:r>
            <a:r>
              <a:rPr lang="nl-NL" sz="1800" dirty="0" smtClean="0">
                <a:solidFill>
                  <a:schemeClr val="bg1"/>
                </a:solidFill>
              </a:rPr>
              <a:t>, </a:t>
            </a:r>
            <a:r>
              <a:rPr lang="nl-NL" sz="1800" dirty="0" err="1" smtClean="0">
                <a:solidFill>
                  <a:schemeClr val="bg1"/>
                </a:solidFill>
              </a:rPr>
              <a:t>Tu</a:t>
            </a:r>
            <a:r>
              <a:rPr lang="nl-NL" sz="1800" dirty="0" smtClean="0">
                <a:solidFill>
                  <a:schemeClr val="bg1"/>
                </a:solidFill>
              </a:rPr>
              <a:t>, </a:t>
            </a:r>
            <a:r>
              <a:rPr lang="nl-NL" sz="1800" dirty="0" err="1" smtClean="0">
                <a:solidFill>
                  <a:schemeClr val="bg1"/>
                </a:solidFill>
              </a:rPr>
              <a:t>Perhamre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Mogelijk </a:t>
            </a:r>
            <a:r>
              <a:rPr lang="nl-NL" sz="1800" dirty="0">
                <a:solidFill>
                  <a:schemeClr val="bg1"/>
                </a:solidFill>
              </a:rPr>
              <a:t>lichte </a:t>
            </a:r>
            <a:r>
              <a:rPr lang="nl-NL" sz="1800" dirty="0" smtClean="0">
                <a:solidFill>
                  <a:schemeClr val="bg1"/>
                </a:solidFill>
              </a:rPr>
              <a:t>zwelling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Pijnprovocatie </a:t>
            </a:r>
            <a:r>
              <a:rPr lang="nl-NL" sz="1800" dirty="0">
                <a:solidFill>
                  <a:schemeClr val="bg1"/>
                </a:solidFill>
              </a:rPr>
              <a:t>door palpatie net boven de insertie van de achillespees (</a:t>
            </a:r>
            <a:r>
              <a:rPr lang="nl-NL" sz="1800" dirty="0" err="1">
                <a:solidFill>
                  <a:schemeClr val="bg1"/>
                </a:solidFill>
              </a:rPr>
              <a:t>Kyle</a:t>
            </a:r>
            <a:r>
              <a:rPr lang="nl-NL" sz="1800" dirty="0">
                <a:solidFill>
                  <a:schemeClr val="bg1"/>
                </a:solidFill>
              </a:rPr>
              <a:t>, </a:t>
            </a:r>
            <a:r>
              <a:rPr lang="nl-NL" sz="1800" dirty="0" err="1">
                <a:solidFill>
                  <a:schemeClr val="bg1"/>
                </a:solidFill>
              </a:rPr>
              <a:t>Tu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Squeeze test </a:t>
            </a:r>
            <a:r>
              <a:rPr lang="nl-NL" sz="1800" dirty="0">
                <a:solidFill>
                  <a:schemeClr val="bg1"/>
                </a:solidFill>
              </a:rPr>
              <a:t>is positief </a:t>
            </a:r>
            <a:r>
              <a:rPr lang="nl-NL" sz="1800" dirty="0" smtClean="0">
                <a:solidFill>
                  <a:schemeClr val="bg1"/>
                </a:solidFill>
              </a:rPr>
              <a:t>(</a:t>
            </a:r>
            <a:r>
              <a:rPr lang="nl-NL" sz="1800" dirty="0" err="1" smtClean="0">
                <a:solidFill>
                  <a:schemeClr val="bg1"/>
                </a:solidFill>
              </a:rPr>
              <a:t>Kyle</a:t>
            </a:r>
            <a:r>
              <a:rPr lang="nl-NL" sz="1800" dirty="0">
                <a:solidFill>
                  <a:schemeClr val="bg1"/>
                </a:solidFill>
              </a:rPr>
              <a:t>, </a:t>
            </a:r>
            <a:r>
              <a:rPr lang="nl-NL" sz="1800" dirty="0" err="1" smtClean="0">
                <a:solidFill>
                  <a:schemeClr val="bg1"/>
                </a:solidFill>
              </a:rPr>
              <a:t>Perhamre</a:t>
            </a:r>
            <a:r>
              <a:rPr lang="nl-NL" sz="1800" dirty="0" smtClean="0">
                <a:solidFill>
                  <a:schemeClr val="bg1"/>
                </a:solidFill>
              </a:rPr>
              <a:t>, </a:t>
            </a:r>
            <a:r>
              <a:rPr lang="nl-NL" sz="1800" dirty="0" err="1">
                <a:solidFill>
                  <a:schemeClr val="bg1"/>
                </a:solidFill>
              </a:rPr>
              <a:t>Elengard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r>
              <a:rPr lang="nl-NL" sz="1800" dirty="0">
                <a:solidFill>
                  <a:schemeClr val="bg1"/>
                </a:solidFill>
              </a:rPr>
              <a:t>H</a:t>
            </a:r>
            <a:r>
              <a:rPr lang="nl-NL" sz="1800" dirty="0" smtClean="0">
                <a:solidFill>
                  <a:schemeClr val="bg1"/>
                </a:solidFill>
              </a:rPr>
              <a:t>ogere </a:t>
            </a:r>
            <a:r>
              <a:rPr lang="nl-NL" sz="1800" dirty="0">
                <a:solidFill>
                  <a:schemeClr val="bg1"/>
                </a:solidFill>
              </a:rPr>
              <a:t>maximale en een hogere gemiddelde plantaire druk gemeten onder de aangedane hiel (</a:t>
            </a:r>
            <a:r>
              <a:rPr lang="nl-NL" sz="1800" dirty="0" err="1">
                <a:solidFill>
                  <a:schemeClr val="bg1"/>
                </a:solidFill>
              </a:rPr>
              <a:t>Becerro</a:t>
            </a:r>
            <a:r>
              <a:rPr lang="nl-NL" sz="1800" dirty="0" smtClean="0">
                <a:solidFill>
                  <a:schemeClr val="bg1"/>
                </a:solidFill>
              </a:rPr>
              <a:t>)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6" name="Afbeelding 5" descr="squeeze t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3717031"/>
            <a:ext cx="2262376" cy="2758797"/>
          </a:xfrm>
          <a:prstGeom prst="rect">
            <a:avLst/>
          </a:prstGeom>
        </p:spPr>
      </p:pic>
      <p:pic>
        <p:nvPicPr>
          <p:cNvPr id="8" name="Afbeelding 7" descr="M Sever Footsc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429000"/>
            <a:ext cx="3024337" cy="311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Therapie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Rust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Hakverhoging (dempend)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Mobilisatie / </a:t>
            </a:r>
            <a:r>
              <a:rPr lang="nl-NL" sz="1800" dirty="0">
                <a:solidFill>
                  <a:schemeClr val="bg1"/>
                </a:solidFill>
              </a:rPr>
              <a:t>rekken </a:t>
            </a:r>
            <a:r>
              <a:rPr lang="nl-NL" sz="1800" dirty="0" smtClean="0">
                <a:solidFill>
                  <a:schemeClr val="bg1"/>
                </a:solidFill>
              </a:rPr>
              <a:t>kuitmusculatuur</a:t>
            </a:r>
          </a:p>
          <a:p>
            <a:r>
              <a:rPr lang="nl-NL" sz="1800" dirty="0">
                <a:solidFill>
                  <a:schemeClr val="bg1"/>
                </a:solidFill>
              </a:rPr>
              <a:t>K</a:t>
            </a:r>
            <a:r>
              <a:rPr lang="nl-NL" sz="1800" dirty="0" smtClean="0">
                <a:solidFill>
                  <a:schemeClr val="bg1"/>
                </a:solidFill>
              </a:rPr>
              <a:t>rachttraining kuitmusculatuur</a:t>
            </a:r>
          </a:p>
          <a:p>
            <a:r>
              <a:rPr lang="nl-NL" sz="1800" dirty="0" err="1">
                <a:solidFill>
                  <a:schemeClr val="bg1"/>
                </a:solidFill>
              </a:rPr>
              <a:t>I</a:t>
            </a:r>
            <a:r>
              <a:rPr lang="nl-NL" sz="1800" dirty="0" err="1" smtClean="0">
                <a:solidFill>
                  <a:schemeClr val="bg1"/>
                </a:solidFill>
              </a:rPr>
              <a:t>nlays</a:t>
            </a:r>
            <a:r>
              <a:rPr lang="nl-NL" sz="1800" dirty="0" smtClean="0">
                <a:solidFill>
                  <a:schemeClr val="bg1"/>
                </a:solidFill>
              </a:rPr>
              <a:t>/</a:t>
            </a:r>
            <a:r>
              <a:rPr lang="nl-NL" sz="1800" dirty="0" err="1" smtClean="0">
                <a:solidFill>
                  <a:schemeClr val="bg1"/>
                </a:solidFill>
              </a:rPr>
              <a:t>orthosen</a:t>
            </a:r>
            <a:r>
              <a:rPr lang="nl-NL" sz="1800" dirty="0" smtClean="0">
                <a:solidFill>
                  <a:schemeClr val="bg1"/>
                </a:solidFill>
              </a:rPr>
              <a:t> </a:t>
            </a:r>
            <a:r>
              <a:rPr lang="nl-NL" sz="1800" dirty="0">
                <a:solidFill>
                  <a:schemeClr val="bg1"/>
                </a:solidFill>
              </a:rPr>
              <a:t>met mediale </a:t>
            </a:r>
            <a:r>
              <a:rPr lang="nl-NL" sz="1800" dirty="0" smtClean="0">
                <a:solidFill>
                  <a:schemeClr val="bg1"/>
                </a:solidFill>
              </a:rPr>
              <a:t>steun (drukverdeling) en demping</a:t>
            </a:r>
          </a:p>
          <a:p>
            <a:pPr>
              <a:buNone/>
            </a:pPr>
            <a:r>
              <a:rPr lang="nl-NL" sz="1800" dirty="0" smtClean="0">
                <a:solidFill>
                  <a:schemeClr val="bg1"/>
                </a:solidFill>
              </a:rPr>
              <a:t>(</a:t>
            </a:r>
            <a:r>
              <a:rPr lang="nl-NL" sz="1800" dirty="0" err="1" smtClean="0">
                <a:solidFill>
                  <a:schemeClr val="bg1"/>
                </a:solidFill>
              </a:rPr>
              <a:t>Perhamre</a:t>
            </a:r>
            <a:r>
              <a:rPr lang="nl-NL" sz="1800" dirty="0" smtClean="0">
                <a:solidFill>
                  <a:schemeClr val="bg1"/>
                </a:solidFill>
              </a:rPr>
              <a:t>, </a:t>
            </a:r>
            <a:r>
              <a:rPr lang="nl-NL" sz="1800" dirty="0">
                <a:solidFill>
                  <a:schemeClr val="bg1"/>
                </a:solidFill>
              </a:rPr>
              <a:t>James, </a:t>
            </a:r>
            <a:r>
              <a:rPr lang="nl-NL" sz="1800" dirty="0" err="1">
                <a:solidFill>
                  <a:schemeClr val="bg1"/>
                </a:solidFill>
              </a:rPr>
              <a:t>Tu</a:t>
            </a:r>
            <a:r>
              <a:rPr lang="nl-NL" sz="1800" dirty="0" smtClean="0">
                <a:solidFill>
                  <a:schemeClr val="bg1"/>
                </a:solidFill>
              </a:rPr>
              <a:t>,)</a:t>
            </a:r>
          </a:p>
          <a:p>
            <a:pPr>
              <a:buNone/>
            </a:pPr>
            <a:endParaRPr lang="nl-NL" sz="1800" dirty="0" smtClean="0">
              <a:solidFill>
                <a:schemeClr val="bg1"/>
              </a:solidFill>
            </a:endParaRPr>
          </a:p>
          <a:p>
            <a:r>
              <a:rPr lang="nl-NL" sz="1800" dirty="0" smtClean="0">
                <a:solidFill>
                  <a:schemeClr val="bg1"/>
                </a:solidFill>
              </a:rPr>
              <a:t>Training coördinatie (motor skills)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4" name="Afbeelding 3" descr="Soccer Fitness 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573016"/>
            <a:ext cx="2664296" cy="28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Sportsteunzool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1800" dirty="0" smtClean="0">
                <a:solidFill>
                  <a:schemeClr val="bg1"/>
                </a:solidFill>
              </a:rPr>
              <a:t>Maximale demping </a:t>
            </a:r>
            <a:r>
              <a:rPr lang="nl-NL" sz="1800" dirty="0" err="1" smtClean="0">
                <a:solidFill>
                  <a:schemeClr val="bg1"/>
                </a:solidFill>
              </a:rPr>
              <a:t>icm</a:t>
            </a:r>
            <a:r>
              <a:rPr lang="nl-NL" sz="1800" dirty="0" smtClean="0">
                <a:solidFill>
                  <a:schemeClr val="bg1"/>
                </a:solidFill>
              </a:rPr>
              <a:t> dun materiaal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Steun </a:t>
            </a:r>
            <a:r>
              <a:rPr lang="nl-NL" sz="1800" dirty="0" err="1" smtClean="0">
                <a:solidFill>
                  <a:schemeClr val="bg1"/>
                </a:solidFill>
              </a:rPr>
              <a:t>tbv</a:t>
            </a:r>
            <a:r>
              <a:rPr lang="nl-NL" sz="1800" dirty="0" smtClean="0">
                <a:solidFill>
                  <a:schemeClr val="bg1"/>
                </a:solidFill>
              </a:rPr>
              <a:t> drukverdeling en stabiliteit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Beperkte kuipvorm achtervoet</a:t>
            </a:r>
          </a:p>
          <a:p>
            <a:r>
              <a:rPr lang="nl-NL" sz="1800" dirty="0" smtClean="0">
                <a:solidFill>
                  <a:schemeClr val="bg1"/>
                </a:solidFill>
              </a:rPr>
              <a:t>Comfort door maatwerk naar voet </a:t>
            </a:r>
            <a:r>
              <a:rPr lang="nl-NL" sz="1800" dirty="0" err="1" smtClean="0">
                <a:solidFill>
                  <a:schemeClr val="bg1"/>
                </a:solidFill>
              </a:rPr>
              <a:t>èn</a:t>
            </a:r>
            <a:r>
              <a:rPr lang="nl-NL" sz="1800" dirty="0" smtClean="0">
                <a:solidFill>
                  <a:schemeClr val="bg1"/>
                </a:solidFill>
              </a:rPr>
              <a:t> schoen</a:t>
            </a:r>
          </a:p>
        </p:txBody>
      </p:sp>
      <p:pic>
        <p:nvPicPr>
          <p:cNvPr id="5" name="Afbeelding 4" descr="VOETBAL dorsaal aanzic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8688" y="3216345"/>
            <a:ext cx="4104456" cy="1868837"/>
          </a:xfrm>
          <a:prstGeom prst="rect">
            <a:avLst/>
          </a:prstGeom>
        </p:spPr>
      </p:pic>
      <p:pic>
        <p:nvPicPr>
          <p:cNvPr id="4" name="Afbeelding 3" descr="KUIP dorsaal aanzic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3212976"/>
            <a:ext cx="3347840" cy="1872208"/>
          </a:xfrm>
          <a:prstGeom prst="rect">
            <a:avLst/>
          </a:prstGeom>
        </p:spPr>
      </p:pic>
      <p:pic>
        <p:nvPicPr>
          <p:cNvPr id="7" name="Afbeelding 6" descr="BZM VOETB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6476" y="1988840"/>
            <a:ext cx="1614635" cy="4077072"/>
          </a:xfrm>
          <a:prstGeom prst="rect">
            <a:avLst/>
          </a:prstGeom>
        </p:spPr>
      </p:pic>
      <p:pic>
        <p:nvPicPr>
          <p:cNvPr id="10" name="Afbeelding 9" descr="BZM voetbal 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0652" y="1988840"/>
            <a:ext cx="1585844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>
                <a:solidFill>
                  <a:schemeClr val="bg1"/>
                </a:solidFill>
              </a:rPr>
              <a:t>Samenvattend</a:t>
            </a:r>
            <a:endParaRPr lang="nl-NL" sz="36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Diagnose </a:t>
            </a:r>
            <a:r>
              <a:rPr lang="nl-NL" sz="2400" dirty="0" err="1" smtClean="0">
                <a:solidFill>
                  <a:schemeClr val="bg1"/>
                </a:solidFill>
              </a:rPr>
              <a:t>obv</a:t>
            </a:r>
            <a:r>
              <a:rPr lang="nl-NL" sz="2400" dirty="0" smtClean="0">
                <a:solidFill>
                  <a:schemeClr val="bg1"/>
                </a:solidFill>
              </a:rPr>
              <a:t> klinische verschijnselen</a:t>
            </a:r>
          </a:p>
          <a:p>
            <a:pPr algn="ctr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Rust en hakverhoging (dempend)</a:t>
            </a:r>
          </a:p>
          <a:p>
            <a:pPr algn="ctr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Mobiliseren en training </a:t>
            </a:r>
            <a:r>
              <a:rPr lang="nl-NL" sz="2400" dirty="0" err="1" smtClean="0">
                <a:solidFill>
                  <a:schemeClr val="bg1"/>
                </a:solidFill>
              </a:rPr>
              <a:t>kuitmm</a:t>
            </a:r>
            <a:r>
              <a:rPr lang="nl-NL" sz="24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Standaard zool met steun / demping</a:t>
            </a:r>
          </a:p>
          <a:p>
            <a:pPr algn="ctr">
              <a:buNone/>
            </a:pPr>
            <a:endParaRPr lang="nl-NL" sz="2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nl-NL" sz="2400" dirty="0" smtClean="0">
                <a:solidFill>
                  <a:schemeClr val="bg1"/>
                </a:solidFill>
              </a:rPr>
              <a:t>Sportsteunzool met steun en demping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4" name="PIJL-OMLAAG 3"/>
          <p:cNvSpPr/>
          <p:nvPr/>
        </p:nvSpPr>
        <p:spPr>
          <a:xfrm>
            <a:off x="4572000" y="2132856"/>
            <a:ext cx="72008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-OMLAAG 4"/>
          <p:cNvSpPr/>
          <p:nvPr/>
        </p:nvSpPr>
        <p:spPr>
          <a:xfrm>
            <a:off x="4572000" y="3068960"/>
            <a:ext cx="72008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4572000" y="3861048"/>
            <a:ext cx="72008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OMLAAG 6"/>
          <p:cNvSpPr/>
          <p:nvPr/>
        </p:nvSpPr>
        <p:spPr>
          <a:xfrm>
            <a:off x="4572000" y="4797152"/>
            <a:ext cx="72008" cy="288032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 VFB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657327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361</Words>
  <Application>Microsoft Office PowerPoint</Application>
  <PresentationFormat>Diavoorstelling (4:3)</PresentationFormat>
  <Paragraphs>73</Paragraphs>
  <Slides>10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Morbus Sevèr Apophysitis calcanei</vt:lpstr>
      <vt:lpstr>Wat?</vt:lpstr>
      <vt:lpstr>Kenmerken</vt:lpstr>
      <vt:lpstr>Predisponerende factoren</vt:lpstr>
      <vt:lpstr>Cijfers</vt:lpstr>
      <vt:lpstr>Diagnostiek</vt:lpstr>
      <vt:lpstr>Therapie</vt:lpstr>
      <vt:lpstr>Sportsteunzool</vt:lpstr>
      <vt:lpstr>Samenvattend</vt:lpstr>
      <vt:lpstr>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Morbus Sevèr Apophysitis calcanei</dc:title>
  <dc:creator>J.S. van de Veen</dc:creator>
  <cp:lastModifiedBy>Jules van de Veen</cp:lastModifiedBy>
  <cp:revision>73</cp:revision>
  <dcterms:created xsi:type="dcterms:W3CDTF">2016-05-06T13:30:17Z</dcterms:created>
  <dcterms:modified xsi:type="dcterms:W3CDTF">2016-05-11T10:46:11Z</dcterms:modified>
</cp:coreProperties>
</file>